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640" r:id="rId2"/>
    <p:sldId id="3694" r:id="rId3"/>
    <p:sldId id="3709" r:id="rId4"/>
    <p:sldId id="3710" r:id="rId5"/>
    <p:sldId id="3711" r:id="rId6"/>
    <p:sldId id="3713" r:id="rId7"/>
    <p:sldId id="3700" r:id="rId8"/>
    <p:sldId id="3722" r:id="rId9"/>
    <p:sldId id="3716" r:id="rId10"/>
    <p:sldId id="3712" r:id="rId11"/>
    <p:sldId id="3718" r:id="rId12"/>
    <p:sldId id="3707" r:id="rId13"/>
    <p:sldId id="3728" r:id="rId14"/>
    <p:sldId id="3717" r:id="rId15"/>
    <p:sldId id="3708" r:id="rId16"/>
    <p:sldId id="3703" r:id="rId17"/>
    <p:sldId id="3723" r:id="rId18"/>
    <p:sldId id="3727" r:id="rId19"/>
    <p:sldId id="3729" r:id="rId20"/>
    <p:sldId id="3731" r:id="rId21"/>
    <p:sldId id="3730" r:id="rId22"/>
    <p:sldId id="3732" r:id="rId23"/>
    <p:sldId id="3733" r:id="rId24"/>
    <p:sldId id="3724" r:id="rId25"/>
    <p:sldId id="3705" r:id="rId26"/>
    <p:sldId id="3706" r:id="rId27"/>
    <p:sldId id="364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36FF"/>
    <a:srgbClr val="27D4F8"/>
    <a:srgbClr val="4AAEFC"/>
    <a:srgbClr val="434ACF"/>
    <a:srgbClr val="BF2CFE"/>
    <a:srgbClr val="46B0FA"/>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6327"/>
  </p:normalViewPr>
  <p:slideViewPr>
    <p:cSldViewPr snapToGrid="0" snapToObjects="1">
      <p:cViewPr varScale="1">
        <p:scale>
          <a:sx n="54" d="100"/>
          <a:sy n="54" d="100"/>
        </p:scale>
        <p:origin x="658" y="53"/>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12/8/2022</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dirty="0"/>
          </a:p>
        </p:txBody>
      </p:sp>
    </p:spTree>
    <p:extLst>
      <p:ext uri="{BB962C8B-B14F-4D97-AF65-F5344CB8AC3E}">
        <p14:creationId xmlns:p14="http://schemas.microsoft.com/office/powerpoint/2010/main" val="77771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12/8/2022</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dirty="0"/>
          </a:p>
        </p:txBody>
      </p:sp>
    </p:spTree>
    <p:extLst>
      <p:ext uri="{BB962C8B-B14F-4D97-AF65-F5344CB8AC3E}">
        <p14:creationId xmlns:p14="http://schemas.microsoft.com/office/powerpoint/2010/main" val="2737340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datamunge/sign-language-mnis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kaggle.com/datasets/datamunge/sign-language-mnis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inor69_part3/SRS-FINAL-FOR-SIGN-LANGUAGE-DETECTION.doc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hal.archives-ouvertes.fr/hal-0239458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datamunge/sign-language-mnis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29" y="126108"/>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3"/>
          <a:stretch>
            <a:fillRect/>
          </a:stretch>
        </p:blipFill>
        <p:spPr>
          <a:xfrm>
            <a:off x="7485017" y="143688"/>
            <a:ext cx="4564228" cy="1474098"/>
          </a:xfrm>
          <a:prstGeom prst="rect">
            <a:avLst/>
          </a:prstGeom>
        </p:spPr>
      </p:pic>
      <p:sp>
        <p:nvSpPr>
          <p:cNvPr id="2" name="TextBox 1"/>
          <p:cNvSpPr txBox="1"/>
          <p:nvPr/>
        </p:nvSpPr>
        <p:spPr>
          <a:xfrm>
            <a:off x="2756262" y="1532487"/>
            <a:ext cx="670124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Minor Project-1 </a:t>
            </a:r>
          </a:p>
        </p:txBody>
      </p:sp>
      <p:sp>
        <p:nvSpPr>
          <p:cNvPr id="4" name="TextBox 3"/>
          <p:cNvSpPr txBox="1"/>
          <p:nvPr/>
        </p:nvSpPr>
        <p:spPr>
          <a:xfrm>
            <a:off x="1039636" y="2541076"/>
            <a:ext cx="10325585" cy="1446550"/>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Title: </a:t>
            </a:r>
          </a:p>
          <a:p>
            <a:pPr algn="ctr"/>
            <a:r>
              <a:rPr lang="en-IN" sz="4400" dirty="0">
                <a:latin typeface="Times New Roman" panose="02020603050405020304" pitchFamily="18" charset="0"/>
                <a:cs typeface="Times New Roman" panose="02020603050405020304" pitchFamily="18" charset="0"/>
              </a:rPr>
              <a:t>Sign Language Recognition System</a:t>
            </a:r>
          </a:p>
        </p:txBody>
      </p:sp>
      <p:sp>
        <p:nvSpPr>
          <p:cNvPr id="6" name="TextBox 5"/>
          <p:cNvSpPr txBox="1"/>
          <p:nvPr/>
        </p:nvSpPr>
        <p:spPr>
          <a:xfrm>
            <a:off x="304829" y="5003074"/>
            <a:ext cx="4231312" cy="1200329"/>
          </a:xfrm>
          <a:prstGeom prst="rect">
            <a:avLst/>
          </a:prstGeom>
          <a:noFill/>
        </p:spPr>
        <p:txBody>
          <a:bodyPr wrap="square" rtlCol="0">
            <a:spAutoFit/>
          </a:bodyPr>
          <a:lstStyle/>
          <a:p>
            <a:r>
              <a:rPr lang="en-IN" dirty="0"/>
              <a:t>Presented by:</a:t>
            </a:r>
          </a:p>
          <a:p>
            <a:r>
              <a:rPr lang="en-IN" dirty="0"/>
              <a:t>R214220889 - Raghav Akshat Upadhyay</a:t>
            </a:r>
          </a:p>
          <a:p>
            <a:r>
              <a:rPr lang="en-IN" dirty="0"/>
              <a:t>R214220912  Rakshit Pratap Singh</a:t>
            </a:r>
          </a:p>
          <a:p>
            <a:endParaRPr lang="en-IN" dirty="0"/>
          </a:p>
        </p:txBody>
      </p:sp>
      <p:sp>
        <p:nvSpPr>
          <p:cNvPr id="9" name="TextBox 8"/>
          <p:cNvSpPr txBox="1"/>
          <p:nvPr/>
        </p:nvSpPr>
        <p:spPr>
          <a:xfrm>
            <a:off x="8882743" y="5003074"/>
            <a:ext cx="2717074" cy="646331"/>
          </a:xfrm>
          <a:prstGeom prst="rect">
            <a:avLst/>
          </a:prstGeom>
          <a:noFill/>
        </p:spPr>
        <p:txBody>
          <a:bodyPr wrap="square" rtlCol="0">
            <a:spAutoFit/>
          </a:bodyPr>
          <a:lstStyle/>
          <a:p>
            <a:r>
              <a:rPr lang="en-IN" dirty="0"/>
              <a:t>Mentored By</a:t>
            </a:r>
          </a:p>
          <a:p>
            <a:r>
              <a:rPr lang="en-IN" dirty="0"/>
              <a:t>Dr .Surbhi Saraswat</a:t>
            </a:r>
          </a:p>
        </p:txBody>
      </p:sp>
    </p:spTree>
    <p:extLst>
      <p:ext uri="{BB962C8B-B14F-4D97-AF65-F5344CB8AC3E}">
        <p14:creationId xmlns:p14="http://schemas.microsoft.com/office/powerpoint/2010/main" val="1627799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10540351" cy="769441"/>
          </a:xfrm>
          <a:prstGeom prst="rect">
            <a:avLst/>
          </a:prstGeom>
          <a:noFill/>
        </p:spPr>
        <p:txBody>
          <a:bodyPr wrap="square" rtlCol="0">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Objective</a:t>
            </a:r>
            <a:endParaRPr lang="en-IN" sz="4400" b="1" dirty="0">
              <a:solidFill>
                <a:srgbClr val="00B0F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965276" y="1189598"/>
            <a:ext cx="9901002" cy="5998437"/>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Main</a:t>
            </a:r>
            <a:r>
              <a:rPr lang="en-US" sz="2000" dirty="0">
                <a:solidFill>
                  <a:srgbClr val="FF0000"/>
                </a:solidFill>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Objective</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Our main objective is to do a comparative study on Convolutional </a:t>
            </a:r>
            <a:r>
              <a:rPr lang="en-IN" dirty="0">
                <a:latin typeface="Times New Roman" panose="02020603050405020304" pitchFamily="18" charset="0"/>
                <a:ea typeface="Times New Roman" panose="02020603050405020304" pitchFamily="18" charset="0"/>
              </a:rPr>
              <a:t>Neural Networks</a:t>
            </a:r>
            <a:r>
              <a:rPr lang="en-IN" sz="1800" dirty="0">
                <a:effectLst/>
                <a:latin typeface="Times New Roman" panose="02020603050405020304" pitchFamily="18" charset="0"/>
                <a:ea typeface="Times New Roman" panose="02020603050405020304" pitchFamily="18" charset="0"/>
              </a:rPr>
              <a:t> algorithm ove</a:t>
            </a:r>
            <a:r>
              <a:rPr lang="en-IN" dirty="0">
                <a:latin typeface="Times New Roman" panose="02020603050405020304" pitchFamily="18" charset="0"/>
                <a:ea typeface="Times New Roman" panose="02020603050405020304" pitchFamily="18" charset="0"/>
              </a:rPr>
              <a:t>r ASL data and find ways to classify them</a:t>
            </a:r>
            <a:endParaRPr lang="en-IN" sz="1800" dirty="0">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Our objective is to perform sign language recognition using </a:t>
            </a:r>
            <a:r>
              <a:rPr lang="en-IN" sz="1800" dirty="0" err="1">
                <a:effectLst/>
                <a:latin typeface="Times New Roman" panose="02020603050405020304" pitchFamily="18" charset="0"/>
                <a:ea typeface="Times New Roman" panose="02020603050405020304" pitchFamily="18" charset="0"/>
              </a:rPr>
              <a:t>Cnn</a:t>
            </a:r>
            <a:r>
              <a:rPr lang="en-IN" sz="1800" dirty="0">
                <a:effectLst/>
                <a:latin typeface="Times New Roman" panose="02020603050405020304" pitchFamily="18" charset="0"/>
                <a:ea typeface="Times New Roman" panose="02020603050405020304" pitchFamily="18" charset="0"/>
              </a:rPr>
              <a:t> algorithm and using OpenCV to get images from  user</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solidFill>
                  <a:schemeClr val="accent2"/>
                </a:solidFill>
                <a:latin typeface="Times New Roman" panose="02020603050405020304" pitchFamily="18" charset="0"/>
                <a:cs typeface="Times New Roman" panose="02020603050405020304" pitchFamily="18" charset="0"/>
              </a:rPr>
              <a:t>Sub Objective</a:t>
            </a:r>
          </a:p>
          <a:p>
            <a:endParaRPr lang="en-US" sz="2000" dirty="0">
              <a:latin typeface="Times New Roman" panose="02020603050405020304" pitchFamily="18" charset="0"/>
              <a:cs typeface="Times New Roman" panose="02020603050405020304" pitchFamily="18" charset="0"/>
            </a:endParaRPr>
          </a:p>
          <a:p>
            <a:pPr indent="228600" algn="just">
              <a:lnSpc>
                <a:spcPct val="107000"/>
              </a:lnSpc>
              <a:spcAft>
                <a:spcPts val="885"/>
              </a:spcAft>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For pre-processing the SAR data we’ll be performing: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85"/>
              </a:spcAft>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Data pre processing</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85"/>
              </a:spcAft>
              <a:buFont typeface="Symbol" panose="05050102010706020507" pitchFamily="18" charset="2"/>
              <a:buChar char=""/>
            </a:pPr>
            <a:r>
              <a:rPr lang="en-IN" b="1" dirty="0">
                <a:latin typeface="Times New Roman" panose="02020603050405020304" pitchFamily="18" charset="0"/>
                <a:ea typeface="Calibri" panose="020F0502020204030204" pitchFamily="34" charset="0"/>
                <a:cs typeface="Mangal" panose="02040503050203030202" pitchFamily="18" charset="0"/>
              </a:rPr>
              <a:t>Model fine tuning</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85"/>
              </a:spcAft>
              <a:buFont typeface="Symbol" panose="05050102010706020507" pitchFamily="18" charset="2"/>
              <a:buChar char=""/>
            </a:pPr>
            <a:r>
              <a:rPr lang="en-IN" b="1" dirty="0">
                <a:latin typeface="Times New Roman" panose="02020603050405020304" pitchFamily="18" charset="0"/>
                <a:ea typeface="Calibri" panose="020F0502020204030204" pitchFamily="34" charset="0"/>
                <a:cs typeface="Mangal" panose="02040503050203030202" pitchFamily="18" charset="0"/>
              </a:rPr>
              <a:t>Data Augmentation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0" algn="just">
              <a:lnSpc>
                <a:spcPct val="107000"/>
              </a:lnSpc>
              <a:spcAft>
                <a:spcPts val="885"/>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US" sz="2000" dirty="0">
              <a:solidFill>
                <a:schemeClr val="accent2"/>
              </a:solidFill>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6063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D8771C-BB58-6A26-F535-419E45817D58}"/>
              </a:ext>
            </a:extLst>
          </p:cNvPr>
          <p:cNvSpPr txBox="1"/>
          <p:nvPr/>
        </p:nvSpPr>
        <p:spPr>
          <a:xfrm>
            <a:off x="813732" y="1396722"/>
            <a:ext cx="6625206" cy="400110"/>
          </a:xfrm>
          <a:prstGeom prst="rect">
            <a:avLst/>
          </a:prstGeom>
          <a:noFill/>
        </p:spPr>
        <p:txBody>
          <a:bodyPr wrap="square">
            <a:spAutoFit/>
          </a:bodyPr>
          <a:lstStyle/>
          <a:p>
            <a:r>
              <a:rPr lang="en-US" sz="1800" b="1" u="sng" dirty="0">
                <a:solidFill>
                  <a:srgbClr val="FF0000"/>
                </a:solidFill>
                <a:latin typeface="Times New Roman" panose="02020603050405020304" pitchFamily="18" charset="0"/>
                <a:cs typeface="Times New Roman" panose="02020603050405020304" pitchFamily="18" charset="0"/>
              </a:rPr>
              <a:t>Reference Software Model</a:t>
            </a:r>
            <a:r>
              <a:rPr lang="en-US" sz="2000" dirty="0">
                <a:solidFill>
                  <a:srgbClr val="FF0000"/>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A50AD2B3-A716-9BFD-6A93-677CFD4939CD}"/>
              </a:ext>
            </a:extLst>
          </p:cNvPr>
          <p:cNvSpPr txBox="1"/>
          <p:nvPr/>
        </p:nvSpPr>
        <p:spPr>
          <a:xfrm>
            <a:off x="664143" y="492115"/>
            <a:ext cx="10077651" cy="769441"/>
          </a:xfrm>
          <a:prstGeom prst="rect">
            <a:avLst/>
          </a:prstGeom>
          <a:noFill/>
        </p:spPr>
        <p:txBody>
          <a:bodyPr wrap="square">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Methodology</a:t>
            </a:r>
            <a:endParaRPr lang="en-IN" sz="4400" b="1" dirty="0">
              <a:solidFill>
                <a:srgbClr val="00B0F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2843515-9CF5-60A4-03E5-E333A8291B80}"/>
              </a:ext>
            </a:extLst>
          </p:cNvPr>
          <p:cNvPicPr>
            <a:picLocks noChangeAspect="1"/>
          </p:cNvPicPr>
          <p:nvPr/>
        </p:nvPicPr>
        <p:blipFill>
          <a:blip r:embed="rId2"/>
          <a:stretch>
            <a:fillRect/>
          </a:stretch>
        </p:blipFill>
        <p:spPr>
          <a:xfrm>
            <a:off x="1978134" y="1986712"/>
            <a:ext cx="7569278" cy="4257719"/>
          </a:xfrm>
          <a:prstGeom prst="rect">
            <a:avLst/>
          </a:prstGeom>
        </p:spPr>
      </p:pic>
    </p:spTree>
    <p:extLst>
      <p:ext uri="{BB962C8B-B14F-4D97-AF65-F5344CB8AC3E}">
        <p14:creationId xmlns:p14="http://schemas.microsoft.com/office/powerpoint/2010/main" val="286898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6B9133-29A9-6FC5-AC73-48D27118549D}"/>
              </a:ext>
            </a:extLst>
          </p:cNvPr>
          <p:cNvSpPr txBox="1"/>
          <p:nvPr/>
        </p:nvSpPr>
        <p:spPr>
          <a:xfrm>
            <a:off x="1272091" y="1480590"/>
            <a:ext cx="9854967" cy="3631763"/>
          </a:xfrm>
          <a:prstGeom prst="rect">
            <a:avLst/>
          </a:prstGeom>
          <a:noFill/>
        </p:spPr>
        <p:txBody>
          <a:bodyPr wrap="square">
            <a:spAutoFit/>
          </a:bodyPr>
          <a:lstStyle/>
          <a:p>
            <a:r>
              <a:rPr lang="en-US" sz="2800" b="1" u="sng" dirty="0">
                <a:solidFill>
                  <a:srgbClr val="FF0000"/>
                </a:solidFill>
                <a:latin typeface="Times New Roman" panose="02020603050405020304" pitchFamily="18" charset="0"/>
                <a:cs typeface="Times New Roman" panose="02020603050405020304" pitchFamily="18" charset="0"/>
              </a:rPr>
              <a:t>Steps</a:t>
            </a:r>
            <a:r>
              <a:rPr lang="en-US" sz="3200" dirty="0">
                <a:solidFill>
                  <a:srgbClr val="FF0000"/>
                </a:solidFill>
                <a:latin typeface="Times New Roman" panose="02020603050405020304" pitchFamily="18" charset="0"/>
                <a:cs typeface="Times New Roman" panose="02020603050405020304" pitchFamily="18" charset="0"/>
              </a:rPr>
              <a:t> </a:t>
            </a:r>
          </a:p>
          <a:p>
            <a:endParaRPr lang="en-US" sz="1800" dirty="0">
              <a:solidFill>
                <a:srgbClr val="FF0000"/>
              </a:solidFill>
              <a:latin typeface="Arial" panose="020B0604020202020204" pitchFamily="34" charset="0"/>
              <a:cs typeface="Arial" panose="020B0604020202020204" pitchFamily="34" charset="0"/>
            </a:endParaRPr>
          </a:p>
          <a:p>
            <a:pPr marL="342900" indent="-342900">
              <a:buFontTx/>
              <a:buAutoNum type="arabicPeriod"/>
            </a:pPr>
            <a:r>
              <a:rPr lang="en-US" b="1" dirty="0">
                <a:latin typeface="Times New Roman" panose="02020603050405020304" pitchFamily="18" charset="0"/>
                <a:cs typeface="Times New Roman" panose="02020603050405020304" pitchFamily="18" charset="0"/>
              </a:rPr>
              <a:t>Acquiring of dataset- </a:t>
            </a:r>
            <a:r>
              <a:rPr lang="en-US" dirty="0">
                <a:latin typeface="Times New Roman" panose="02020603050405020304" pitchFamily="18" charset="0"/>
                <a:cs typeface="Times New Roman" panose="02020603050405020304" pitchFamily="18" charset="0"/>
              </a:rPr>
              <a:t>The project works upon  American Sign Language  dataset which is publicly available on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https://www.kaggle.com/datasets/datamunge/sign-language-mnist</a:t>
            </a:r>
            <a:r>
              <a:rPr lang="en-US" u="sng" dirty="0">
                <a:solidFill>
                  <a:srgbClr val="0000FF"/>
                </a:solidFill>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b="1" dirty="0">
                <a:latin typeface="Times New Roman" panose="02020603050405020304" pitchFamily="18" charset="0"/>
                <a:cs typeface="Times New Roman" panose="02020603050405020304" pitchFamily="18" charset="0"/>
              </a:rPr>
              <a:t>Preprocessing of Dataset- </a:t>
            </a:r>
            <a:r>
              <a:rPr lang="en-US" dirty="0">
                <a:latin typeface="Times New Roman" panose="02020603050405020304" pitchFamily="18" charset="0"/>
                <a:cs typeface="Times New Roman" panose="02020603050405020304" pitchFamily="18" charset="0"/>
              </a:rPr>
              <a:t>Includes rescaling ,reshaping the image size to usable format ,converting images to pixel value array. Preprocessing can also include augmentation for more robust model generation </a:t>
            </a:r>
          </a:p>
          <a:p>
            <a:pPr marL="342900" indent="-342900">
              <a:buAutoNum type="arabicPeriod"/>
            </a:pPr>
            <a:r>
              <a:rPr lang="en-US" b="1" dirty="0">
                <a:latin typeface="Times New Roman" panose="02020603050405020304" pitchFamily="18" charset="0"/>
                <a:cs typeface="Times New Roman" panose="02020603050405020304" pitchFamily="18" charset="0"/>
              </a:rPr>
              <a:t>Data Decomposition- </a:t>
            </a:r>
            <a:r>
              <a:rPr lang="en-US" dirty="0">
                <a:latin typeface="Times New Roman" panose="02020603050405020304" pitchFamily="18" charset="0"/>
                <a:cs typeface="Times New Roman" panose="02020603050405020304" pitchFamily="18" charset="0"/>
              </a:rPr>
              <a:t>Conversion of real time data from required to required state </a:t>
            </a:r>
          </a:p>
          <a:p>
            <a:pPr marL="342900" indent="-342900">
              <a:buAutoNum type="arabicPeriod"/>
            </a:pPr>
            <a:r>
              <a:rPr lang="en-US" sz="1800" b="1" dirty="0">
                <a:effectLst/>
                <a:latin typeface="Times New Roman" panose="02020603050405020304" pitchFamily="18" charset="0"/>
                <a:ea typeface="Times New Roman" panose="02020603050405020304" pitchFamily="18" charset="0"/>
              </a:rPr>
              <a:t>Sign Detection</a:t>
            </a:r>
            <a:r>
              <a:rPr lang="en-US" sz="1800" dirty="0">
                <a:effectLst/>
                <a:latin typeface="Times New Roman" panose="02020603050405020304" pitchFamily="18" charset="0"/>
                <a:ea typeface="Times New Roman" panose="02020603050405020304" pitchFamily="18" charset="0"/>
              </a:rPr>
              <a:t>– building models on th</a:t>
            </a:r>
            <a:r>
              <a:rPr lang="en-US" dirty="0">
                <a:latin typeface="Times New Roman" panose="02020603050405020304" pitchFamily="18" charset="0"/>
                <a:ea typeface="Times New Roman" panose="02020603050405020304" pitchFamily="18" charset="0"/>
              </a:rPr>
              <a:t>e data and perform tuning on it to get the best results</a:t>
            </a: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b="1" dirty="0">
                <a:latin typeface="Times New Roman" panose="02020603050405020304" pitchFamily="18" charset="0"/>
                <a:cs typeface="Times New Roman" panose="02020603050405020304" pitchFamily="18" charset="0"/>
              </a:rPr>
              <a:t>Testing and Analysis- </a:t>
            </a:r>
            <a:r>
              <a:rPr lang="en-US" dirty="0">
                <a:latin typeface="Times New Roman" panose="02020603050405020304" pitchFamily="18" charset="0"/>
                <a:cs typeface="Times New Roman" panose="02020603050405020304" pitchFamily="18" charset="0"/>
              </a:rPr>
              <a:t>The code will be tested for performance and errors. </a:t>
            </a:r>
            <a:endParaRPr lang="en-US" b="1" dirty="0">
              <a:latin typeface="Times New Roman" panose="02020603050405020304" pitchFamily="18" charset="0"/>
              <a:cs typeface="Times New Roman" panose="02020603050405020304" pitchFamily="18" charset="0"/>
            </a:endParaRPr>
          </a:p>
          <a:p>
            <a:pPr marL="342900" indent="-342900">
              <a:buAutoNum type="arabicPeriod"/>
            </a:pPr>
            <a:endParaRPr lang="en-US" sz="1800" b="1" dirty="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9215841-533E-6484-87BE-37DF91E6B8D3}"/>
              </a:ext>
            </a:extLst>
          </p:cNvPr>
          <p:cNvSpPr txBox="1"/>
          <p:nvPr/>
        </p:nvSpPr>
        <p:spPr>
          <a:xfrm>
            <a:off x="796764" y="137828"/>
            <a:ext cx="10077651" cy="769441"/>
          </a:xfrm>
          <a:prstGeom prst="rect">
            <a:avLst/>
          </a:prstGeom>
          <a:noFill/>
        </p:spPr>
        <p:txBody>
          <a:bodyPr wrap="square">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Methodology</a:t>
            </a:r>
            <a:endParaRPr lang="en-IN" sz="44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305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3F4D10-DF3B-D2D3-AFE5-63AFBEC3D0B7}"/>
              </a:ext>
            </a:extLst>
          </p:cNvPr>
          <p:cNvSpPr txBox="1"/>
          <p:nvPr/>
        </p:nvSpPr>
        <p:spPr>
          <a:xfrm>
            <a:off x="2949605" y="432318"/>
            <a:ext cx="6094520" cy="461665"/>
          </a:xfrm>
          <a:prstGeom prst="rect">
            <a:avLst/>
          </a:prstGeom>
          <a:noFill/>
        </p:spPr>
        <p:txBody>
          <a:bodyPr wrap="square">
            <a:spAutoFit/>
          </a:bodyPr>
          <a:lstStyle/>
          <a:p>
            <a:pPr algn="ctr"/>
            <a:r>
              <a:rPr lang="en-US" sz="2400" b="1" u="sng" dirty="0">
                <a:solidFill>
                  <a:srgbClr val="FF0000"/>
                </a:solidFill>
                <a:latin typeface="Times New Roman" panose="02020603050405020304" pitchFamily="18" charset="0"/>
                <a:cs typeface="Times New Roman" panose="02020603050405020304" pitchFamily="18" charset="0"/>
              </a:rPr>
              <a:t>Timeline</a:t>
            </a:r>
          </a:p>
        </p:txBody>
      </p:sp>
      <p:pic>
        <p:nvPicPr>
          <p:cNvPr id="5" name="Picture 4">
            <a:extLst>
              <a:ext uri="{FF2B5EF4-FFF2-40B4-BE49-F238E27FC236}">
                <a16:creationId xmlns:a16="http://schemas.microsoft.com/office/drawing/2014/main" id="{8753652A-45B0-7676-52FE-F2A0EB9971DA}"/>
              </a:ext>
            </a:extLst>
          </p:cNvPr>
          <p:cNvPicPr>
            <a:picLocks noChangeAspect="1"/>
          </p:cNvPicPr>
          <p:nvPr/>
        </p:nvPicPr>
        <p:blipFill rotWithShape="1">
          <a:blip r:embed="rId2">
            <a:extLst>
              <a:ext uri="{28A0092B-C50C-407E-A947-70E740481C1C}">
                <a14:useLocalDpi xmlns:a14="http://schemas.microsoft.com/office/drawing/2010/main" val="0"/>
              </a:ext>
            </a:extLst>
          </a:blip>
          <a:srcRect l="32909" t="20853" r="34292" b="14169"/>
          <a:stretch/>
        </p:blipFill>
        <p:spPr bwMode="auto">
          <a:xfrm>
            <a:off x="3543299" y="584200"/>
            <a:ext cx="5500825" cy="5689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420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0CB1F-8367-9709-3B2E-7E31E0506CF7}"/>
              </a:ext>
            </a:extLst>
          </p:cNvPr>
          <p:cNvSpPr txBox="1"/>
          <p:nvPr/>
        </p:nvSpPr>
        <p:spPr>
          <a:xfrm>
            <a:off x="664143" y="229115"/>
            <a:ext cx="10077651" cy="584775"/>
          </a:xfrm>
          <a:prstGeom prst="rect">
            <a:avLst/>
          </a:prstGeom>
          <a:noFill/>
        </p:spPr>
        <p:txBody>
          <a:bodyPr wrap="square">
            <a:spAutoFit/>
          </a:bodyPr>
          <a:lstStyle/>
          <a:p>
            <a:pPr algn="ctr"/>
            <a:r>
              <a:rPr lang="en-US" sz="3200" b="1" dirty="0">
                <a:solidFill>
                  <a:schemeClr val="accent2"/>
                </a:solidFill>
                <a:latin typeface="Times New Roman" panose="02020603050405020304" pitchFamily="18" charset="0"/>
                <a:cs typeface="Times New Roman" panose="02020603050405020304" pitchFamily="18" charset="0"/>
              </a:rPr>
              <a:t>Deliverable of each step or phase</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C4DC15B-9CAE-1E94-6613-B7E16F09C67B}"/>
              </a:ext>
            </a:extLst>
          </p:cNvPr>
          <p:cNvSpPr txBox="1"/>
          <p:nvPr/>
        </p:nvSpPr>
        <p:spPr>
          <a:xfrm>
            <a:off x="1037005" y="1584057"/>
            <a:ext cx="10327908" cy="3970318"/>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Acquiring of Dataset</a:t>
            </a:r>
          </a:p>
          <a:p>
            <a:endParaRPr lang="en-IN"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project works upon Sentinel- 1 dataset which is publicly available on </a:t>
            </a:r>
            <a:r>
              <a:rPr lang="en-US" sz="2000" u="sng" dirty="0">
                <a:solidFill>
                  <a:srgbClr val="0000FF"/>
                </a:solidFill>
                <a:effectLst/>
                <a:latin typeface="Times New Roman" panose="02020603050405020304" pitchFamily="18" charset="0"/>
                <a:ea typeface="Times New Roman" panose="02020603050405020304" pitchFamily="18" charset="0"/>
                <a:hlinkClick r:id="rId2"/>
              </a:rPr>
              <a:t>https://www.kaggle.com/datasets/datamunge/sign-language-mnist</a:t>
            </a:r>
            <a:r>
              <a:rPr lang="en-US" sz="2000" dirty="0">
                <a:latin typeface="Times New Roman" panose="02020603050405020304" pitchFamily="18" charset="0"/>
                <a:cs typeface="Times New Roman" panose="02020603050405020304" pitchFamily="18" charset="0"/>
              </a:rPr>
              <a:t>.The dataset consists of hand sign </a:t>
            </a:r>
          </a:p>
          <a:p>
            <a:r>
              <a:rPr lang="en-US" sz="2000" dirty="0">
                <a:latin typeface="Times New Roman" panose="02020603050405020304" pitchFamily="18" charset="0"/>
                <a:cs typeface="Times New Roman" panose="02020603050405020304" pitchFamily="18" charset="0"/>
              </a:rPr>
              <a:t>Pixel values for American Sign Language dataset.</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Data Pre-Processing</a:t>
            </a:r>
          </a:p>
          <a:p>
            <a:endParaRPr lang="en-IN"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Preprocessing data is a common first step in any project</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prepare</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raw</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format</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AI model</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 accept. For example, we’ll be converting the image data to pixel format.</a:t>
            </a:r>
            <a:r>
              <a:rPr lang="en-US" dirty="0">
                <a:latin typeface="Times New Roman" panose="02020603050405020304" pitchFamily="18" charset="0"/>
                <a:ea typeface="Times New Roman" panose="02020603050405020304" pitchFamily="18" charset="0"/>
              </a:rPr>
              <a:t> we</a:t>
            </a:r>
            <a:r>
              <a:rPr lang="en-US" sz="1800" dirty="0">
                <a:effectLst/>
                <a:latin typeface="Times New Roman" panose="02020603050405020304" pitchFamily="18" charset="0"/>
                <a:ea typeface="Times New Roman" panose="02020603050405020304" pitchFamily="18" charset="0"/>
              </a:rPr>
              <a:t> preprocess data to enhance desired features or reduce artifacts that can bias the</a:t>
            </a:r>
            <a:r>
              <a:rPr lang="en-US" sz="1800" spc="-10" dirty="0">
                <a:effectLst/>
                <a:latin typeface="Times New Roman" panose="02020603050405020304" pitchFamily="18" charset="0"/>
                <a:ea typeface="Times New Roman" panose="02020603050405020304" pitchFamily="18" charset="0"/>
              </a:rPr>
              <a:t> AI model</a:t>
            </a:r>
            <a:r>
              <a:rPr lang="en-US" sz="1800" dirty="0">
                <a:effectLst/>
                <a:latin typeface="Times New Roman" panose="02020603050405020304" pitchFamily="18" charset="0"/>
                <a:ea typeface="Times New Roman" panose="02020603050405020304" pitchFamily="18" charset="0"/>
              </a:rPr>
              <a:t>.</a:t>
            </a:r>
          </a:p>
          <a:p>
            <a:pPr marL="342900" indent="-342900">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0045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3AF9EE-4DC7-F8E3-B8F6-0BBD493148EF}"/>
              </a:ext>
            </a:extLst>
          </p:cNvPr>
          <p:cNvSpPr txBox="1"/>
          <p:nvPr/>
        </p:nvSpPr>
        <p:spPr>
          <a:xfrm>
            <a:off x="1122089" y="1136064"/>
            <a:ext cx="9823508" cy="4001095"/>
          </a:xfrm>
          <a:prstGeom prst="rect">
            <a:avLst/>
          </a:prstGeom>
          <a:noFill/>
        </p:spPr>
        <p:txBody>
          <a:bodyPr wrap="square">
            <a:spAutoFit/>
          </a:bodyPr>
          <a:lstStyle/>
          <a:p>
            <a:endParaRPr lang="en-US" sz="2000"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Data Decomposition</a:t>
            </a:r>
          </a:p>
          <a:p>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ea typeface="Wingdings" panose="05000000000000000000" pitchFamily="2" charset="2"/>
                <a:cs typeface="Wingdings" panose="05000000000000000000" pitchFamily="2" charset="2"/>
              </a:rPr>
              <a:t>Converting the real time data will require us to collect the image from the user by using the </a:t>
            </a:r>
            <a:r>
              <a:rPr lang="en-US" dirty="0" err="1">
                <a:latin typeface="Times New Roman" panose="02020603050405020304" pitchFamily="18" charset="0"/>
                <a:ea typeface="Wingdings" panose="05000000000000000000" pitchFamily="2" charset="2"/>
                <a:cs typeface="Wingdings" panose="05000000000000000000" pitchFamily="2" charset="2"/>
              </a:rPr>
              <a:t>OpenCv</a:t>
            </a:r>
            <a:r>
              <a:rPr lang="en-US" dirty="0">
                <a:latin typeface="Times New Roman" panose="02020603050405020304" pitchFamily="18" charset="0"/>
                <a:ea typeface="Wingdings" panose="05000000000000000000" pitchFamily="2" charset="2"/>
                <a:cs typeface="Wingdings" panose="05000000000000000000" pitchFamily="2" charset="2"/>
              </a:rPr>
              <a:t> module of python , then we convert it to pixel values by using the PIL library of python</a:t>
            </a:r>
            <a:endParaRPr lang="en-US" sz="1800" dirty="0">
              <a:effectLst/>
              <a:latin typeface="Times New Roman" panose="02020603050405020304" pitchFamily="18" charset="0"/>
              <a:ea typeface="Wingdings" panose="05000000000000000000" pitchFamily="2" charset="2"/>
              <a:cs typeface="Wingdings" panose="05000000000000000000" pitchFamily="2" charset="2"/>
            </a:endParaRPr>
          </a:p>
          <a:p>
            <a:endParaRPr lang="en-US" sz="1800" dirty="0">
              <a:effectLst/>
              <a:latin typeface="Times New Roman" panose="02020603050405020304" pitchFamily="18" charset="0"/>
              <a:ea typeface="Wingdings" panose="05000000000000000000" pitchFamily="2" charset="2"/>
              <a:cs typeface="Wingdings" panose="05000000000000000000" pitchFamily="2" charset="2"/>
            </a:endParaRPr>
          </a:p>
          <a:p>
            <a:r>
              <a:rPr lang="en-US" sz="1800" b="1" dirty="0">
                <a:effectLst/>
                <a:latin typeface="Times New Roman" panose="02020603050405020304" pitchFamily="18" charset="0"/>
                <a:ea typeface="Times New Roman" panose="02020603050405020304" pitchFamily="18" charset="0"/>
              </a:rPr>
              <a:t>Sign Detection</a:t>
            </a:r>
          </a:p>
          <a:p>
            <a:endParaRPr lang="en-US" b="1" dirty="0">
              <a:latin typeface="Times New Roman" panose="02020603050405020304" pitchFamily="18" charset="0"/>
              <a:ea typeface="Wingdings" panose="05000000000000000000" pitchFamily="2" charset="2"/>
              <a:cs typeface="Wingdings" panose="05000000000000000000" pitchFamily="2" charset="2"/>
            </a:endParaRPr>
          </a:p>
          <a:p>
            <a:pPr marL="285750" indent="-285750">
              <a:buFont typeface="Arial" panose="020B0604020202020204" pitchFamily="34" charset="0"/>
              <a:buChar char="•"/>
            </a:pPr>
            <a:r>
              <a:rPr lang="en-IN" sz="1800" dirty="0">
                <a:effectLst/>
                <a:latin typeface="Times New Roman" panose="02020603050405020304" pitchFamily="18" charset="0"/>
                <a:ea typeface="Wingdings" panose="05000000000000000000" pitchFamily="2" charset="2"/>
                <a:cs typeface="Wingdings" panose="05000000000000000000" pitchFamily="2" charset="2"/>
              </a:rPr>
              <a:t>Then we will create the model and try to tune it using certain parameters</a:t>
            </a:r>
          </a:p>
          <a:p>
            <a:endParaRPr lang="en-IN" sz="1800" dirty="0">
              <a:effectLst/>
              <a:latin typeface="Times New Roman" panose="02020603050405020304" pitchFamily="18" charset="0"/>
              <a:ea typeface="Wingdings" panose="05000000000000000000" pitchFamily="2" charset="2"/>
              <a:cs typeface="Wingdings" panose="05000000000000000000" pitchFamily="2" charset="2"/>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Testing and Analysis</a:t>
            </a:r>
          </a:p>
          <a:p>
            <a:endParaRPr lang="en-US" b="1" dirty="0">
              <a:latin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This step contains the conclusion, results and observations of</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 after proper testing and analysis.</a:t>
            </a:r>
            <a:endParaRPr lang="en-US"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D132268-D921-324C-FEBC-337041246712}"/>
              </a:ext>
            </a:extLst>
          </p:cNvPr>
          <p:cNvSpPr txBox="1"/>
          <p:nvPr/>
        </p:nvSpPr>
        <p:spPr>
          <a:xfrm>
            <a:off x="664143" y="229115"/>
            <a:ext cx="10077651" cy="584775"/>
          </a:xfrm>
          <a:prstGeom prst="rect">
            <a:avLst/>
          </a:prstGeom>
          <a:noFill/>
        </p:spPr>
        <p:txBody>
          <a:bodyPr wrap="square">
            <a:spAutoFit/>
          </a:bodyPr>
          <a:lstStyle/>
          <a:p>
            <a:pPr algn="ctr"/>
            <a:r>
              <a:rPr lang="en-US" sz="3200" b="1" dirty="0">
                <a:solidFill>
                  <a:schemeClr val="accent2"/>
                </a:solidFill>
                <a:latin typeface="Times New Roman" panose="02020603050405020304" pitchFamily="18" charset="0"/>
                <a:cs typeface="Times New Roman" panose="02020603050405020304" pitchFamily="18" charset="0"/>
              </a:rPr>
              <a:t>Deliverable of each step or phase</a:t>
            </a:r>
            <a:endParaRPr lang="en-IN" sz="32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5800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676688" y="319431"/>
            <a:ext cx="10295468" cy="769441"/>
          </a:xfrm>
          <a:prstGeom prst="rect">
            <a:avLst/>
          </a:prstGeom>
          <a:noFill/>
        </p:spPr>
        <p:txBody>
          <a:bodyPr wrap="square" rtlCol="0">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Working Model</a:t>
            </a:r>
            <a:endParaRPr lang="en-IN" sz="4400" b="1" dirty="0">
              <a:solidFill>
                <a:srgbClr val="00B0F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71154" y="933231"/>
            <a:ext cx="9901002" cy="1938992"/>
          </a:xfrm>
          <a:prstGeom prst="rect">
            <a:avLst/>
          </a:prstGeom>
          <a:noFill/>
        </p:spPr>
        <p:txBody>
          <a:bodyPr wrap="square" rtlCol="0">
            <a:spAutoFit/>
          </a:bodyPr>
          <a:lstStyle/>
          <a:p>
            <a:endParaRPr lang="en-US" sz="2000" dirty="0">
              <a:solidFill>
                <a:schemeClr val="accent2"/>
              </a:solidFill>
              <a:latin typeface="Arial" panose="020B0604020202020204" pitchFamily="34" charset="0"/>
              <a:cs typeface="Arial" panose="020B0604020202020204" pitchFamily="34" charset="0"/>
            </a:endParaRPr>
          </a:p>
          <a:p>
            <a:r>
              <a:rPr lang="en-US" sz="2000" b="1" dirty="0">
                <a:solidFill>
                  <a:schemeClr val="accent2"/>
                </a:solidFill>
                <a:latin typeface="Times New Roman" panose="02020603050405020304" pitchFamily="18" charset="0"/>
                <a:cs typeface="Times New Roman" panose="02020603050405020304" pitchFamily="18" charset="0"/>
              </a:rPr>
              <a:t>Requirement Analysis- (Link of SRS)</a:t>
            </a:r>
          </a:p>
          <a:p>
            <a:endParaRPr lang="en-US" sz="2000" b="1" dirty="0">
              <a:solidFill>
                <a:schemeClr val="accent2"/>
              </a:solidFill>
              <a:latin typeface="Times New Roman" panose="02020603050405020304" pitchFamily="18" charset="0"/>
              <a:cs typeface="Times New Roman" panose="02020603050405020304" pitchFamily="18" charset="0"/>
            </a:endParaRPr>
          </a:p>
          <a:p>
            <a:r>
              <a:rPr lang="en-US" sz="2000" b="1" dirty="0">
                <a:solidFill>
                  <a:schemeClr val="accent2"/>
                </a:solidFill>
                <a:latin typeface="Times New Roman" panose="02020603050405020304" pitchFamily="18" charset="0"/>
                <a:cs typeface="Times New Roman" panose="02020603050405020304" pitchFamily="18" charset="0"/>
                <a:hlinkClick r:id="rId2" action="ppaction://hlinkfile"/>
              </a:rPr>
              <a:t>https://docs.google.com/document/d/1Yyt69WDkV-EkuggL3dNbBgoMmtFk6KFZ/edit?usp=sharing&amp;ouid=112943348027907141476&amp;rtpof=true&amp;sd=true</a:t>
            </a:r>
            <a:endParaRPr lang="en-US" sz="2000" b="1" dirty="0">
              <a:solidFill>
                <a:schemeClr val="accent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9862F4-E9F0-D2AD-6E02-2FA06CD377D0}"/>
              </a:ext>
            </a:extLst>
          </p:cNvPr>
          <p:cNvSpPr txBox="1"/>
          <p:nvPr/>
        </p:nvSpPr>
        <p:spPr>
          <a:xfrm>
            <a:off x="1071154" y="2920142"/>
            <a:ext cx="9901002" cy="400110"/>
          </a:xfrm>
          <a:prstGeom prst="rect">
            <a:avLst/>
          </a:prstGeom>
          <a:noFill/>
        </p:spPr>
        <p:txBody>
          <a:bodyPr wrap="square" rtlCol="0">
            <a:spAutoFit/>
          </a:bodyPr>
          <a:lstStyle/>
          <a:p>
            <a:r>
              <a:rPr lang="en-US" sz="2000" b="1" dirty="0">
                <a:solidFill>
                  <a:schemeClr val="accent2"/>
                </a:solidFill>
                <a:latin typeface="Times New Roman" panose="02020603050405020304" pitchFamily="18" charset="0"/>
                <a:cs typeface="Times New Roman" panose="02020603050405020304" pitchFamily="18" charset="0"/>
              </a:rPr>
              <a:t>Technical Diagram (Flowchart)</a:t>
            </a:r>
            <a:endParaRPr lang="en-US" dirty="0">
              <a:solidFill>
                <a:schemeClr val="accent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B85F4C5-A197-1BCE-EF79-4EEDF293B4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591" b="8926"/>
          <a:stretch/>
        </p:blipFill>
        <p:spPr bwMode="auto">
          <a:xfrm>
            <a:off x="2247525" y="3537749"/>
            <a:ext cx="7183345" cy="2514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475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676688" y="319431"/>
            <a:ext cx="10295468" cy="769441"/>
          </a:xfrm>
          <a:prstGeom prst="rect">
            <a:avLst/>
          </a:prstGeom>
          <a:noFill/>
        </p:spPr>
        <p:txBody>
          <a:bodyPr wrap="square" rtlCol="0">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Working Model</a:t>
            </a:r>
            <a:endParaRPr lang="en-IN" sz="4400" b="1" dirty="0">
              <a:solidFill>
                <a:srgbClr val="00B0F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722804" y="704151"/>
            <a:ext cx="9901002" cy="1815882"/>
          </a:xfrm>
          <a:prstGeom prst="rect">
            <a:avLst/>
          </a:prstGeom>
          <a:noFill/>
        </p:spPr>
        <p:txBody>
          <a:bodyPr wrap="square" rtlCol="0">
            <a:spAutoFit/>
          </a:bodyPr>
          <a:lstStyle/>
          <a:p>
            <a:endParaRPr lang="en-US" sz="2800" dirty="0">
              <a:solidFill>
                <a:schemeClr val="accent2"/>
              </a:solidFill>
              <a:latin typeface="Arial" panose="020B0604020202020204" pitchFamily="34" charset="0"/>
              <a:cs typeface="Arial" panose="020B0604020202020204" pitchFamily="34" charset="0"/>
            </a:endParaRPr>
          </a:p>
          <a:p>
            <a:r>
              <a:rPr lang="en-US" sz="2800" b="1" dirty="0">
                <a:solidFill>
                  <a:schemeClr val="accent2"/>
                </a:solidFill>
                <a:latin typeface="Times New Roman" panose="02020603050405020304" pitchFamily="18" charset="0"/>
                <a:cs typeface="Times New Roman" panose="02020603050405020304" pitchFamily="18" charset="0"/>
              </a:rPr>
              <a:t>Working Module</a:t>
            </a:r>
          </a:p>
          <a:p>
            <a:endParaRPr lang="en-US" sz="2800" b="1" dirty="0">
              <a:solidFill>
                <a:schemeClr val="accent2"/>
              </a:solidFill>
              <a:latin typeface="Times New Roman" panose="02020603050405020304" pitchFamily="18" charset="0"/>
              <a:cs typeface="Times New Roman" panose="02020603050405020304" pitchFamily="18" charset="0"/>
            </a:endParaRPr>
          </a:p>
          <a:p>
            <a:endParaRPr lang="en-US" sz="2400" dirty="0">
              <a:solidFill>
                <a:schemeClr val="accent2"/>
              </a:solidFill>
              <a:cs typeface="Arial" panose="020B0604020202020204" pitchFamily="34" charset="0"/>
            </a:endParaRPr>
          </a:p>
        </p:txBody>
      </p:sp>
      <p:pic>
        <p:nvPicPr>
          <p:cNvPr id="9" name="Picture 8">
            <a:extLst>
              <a:ext uri="{FF2B5EF4-FFF2-40B4-BE49-F238E27FC236}">
                <a16:creationId xmlns:a16="http://schemas.microsoft.com/office/drawing/2014/main" id="{476E2F01-B062-7DF1-49EB-486C77E1C452}"/>
              </a:ext>
            </a:extLst>
          </p:cNvPr>
          <p:cNvPicPr>
            <a:picLocks noChangeAspect="1"/>
          </p:cNvPicPr>
          <p:nvPr/>
        </p:nvPicPr>
        <p:blipFill>
          <a:blip r:embed="rId2"/>
          <a:stretch>
            <a:fillRect/>
          </a:stretch>
        </p:blipFill>
        <p:spPr>
          <a:xfrm>
            <a:off x="1568194" y="1904022"/>
            <a:ext cx="8239194" cy="4634547"/>
          </a:xfrm>
          <a:prstGeom prst="rect">
            <a:avLst/>
          </a:prstGeom>
        </p:spPr>
      </p:pic>
    </p:spTree>
    <p:extLst>
      <p:ext uri="{BB962C8B-B14F-4D97-AF65-F5344CB8AC3E}">
        <p14:creationId xmlns:p14="http://schemas.microsoft.com/office/powerpoint/2010/main" val="307796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676688" y="292798"/>
            <a:ext cx="10295468" cy="769441"/>
          </a:xfrm>
          <a:prstGeom prst="rect">
            <a:avLst/>
          </a:prstGeom>
          <a:noFill/>
        </p:spPr>
        <p:txBody>
          <a:bodyPr wrap="square" rtlCol="0">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Working Model</a:t>
            </a:r>
            <a:endParaRPr lang="en-IN" sz="4400" b="1" dirty="0">
              <a:solidFill>
                <a:srgbClr val="00B0F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722804" y="704151"/>
            <a:ext cx="9901002" cy="2185214"/>
          </a:xfrm>
          <a:prstGeom prst="rect">
            <a:avLst/>
          </a:prstGeom>
          <a:noFill/>
        </p:spPr>
        <p:txBody>
          <a:bodyPr wrap="square" rtlCol="0">
            <a:spAutoFit/>
          </a:bodyPr>
          <a:lstStyle/>
          <a:p>
            <a:endParaRPr lang="en-US" sz="2800" dirty="0">
              <a:solidFill>
                <a:schemeClr val="accent2"/>
              </a:solidFill>
              <a:latin typeface="Arial" panose="020B0604020202020204" pitchFamily="34" charset="0"/>
              <a:cs typeface="Arial" panose="020B0604020202020204" pitchFamily="34" charset="0"/>
            </a:endParaRPr>
          </a:p>
          <a:p>
            <a:r>
              <a:rPr lang="en-US" sz="2800" b="1" dirty="0">
                <a:solidFill>
                  <a:schemeClr val="accent2"/>
                </a:solidFill>
                <a:latin typeface="Times New Roman" panose="02020603050405020304" pitchFamily="18" charset="0"/>
                <a:cs typeface="Times New Roman" panose="02020603050405020304" pitchFamily="18" charset="0"/>
              </a:rPr>
              <a:t>Data Preprocessing</a:t>
            </a:r>
          </a:p>
          <a:p>
            <a:endParaRPr lang="en-US" sz="2800" b="1" dirty="0">
              <a:solidFill>
                <a:schemeClr val="accent2"/>
              </a:solidFill>
              <a:latin typeface="Times New Roman" panose="02020603050405020304" pitchFamily="18" charset="0"/>
              <a:cs typeface="Times New Roman" panose="02020603050405020304" pitchFamily="18" charset="0"/>
            </a:endParaRPr>
          </a:p>
          <a:p>
            <a:endParaRPr lang="en-US" sz="2800" b="1" dirty="0">
              <a:solidFill>
                <a:schemeClr val="accent2"/>
              </a:solidFill>
              <a:latin typeface="Times New Roman" panose="02020603050405020304" pitchFamily="18" charset="0"/>
              <a:cs typeface="Times New Roman" panose="02020603050405020304" pitchFamily="18" charset="0"/>
            </a:endParaRPr>
          </a:p>
          <a:p>
            <a:endParaRPr lang="en-US" sz="2400" dirty="0">
              <a:solidFill>
                <a:schemeClr val="accent2"/>
              </a:solidFill>
              <a:cs typeface="Arial" panose="020B0604020202020204" pitchFamily="34" charset="0"/>
            </a:endParaRPr>
          </a:p>
        </p:txBody>
      </p:sp>
      <p:pic>
        <p:nvPicPr>
          <p:cNvPr id="7" name="Picture 6">
            <a:extLst>
              <a:ext uri="{FF2B5EF4-FFF2-40B4-BE49-F238E27FC236}">
                <a16:creationId xmlns:a16="http://schemas.microsoft.com/office/drawing/2014/main" id="{39DE7BDE-20FD-3034-5C14-4F4AC5874E16}"/>
              </a:ext>
            </a:extLst>
          </p:cNvPr>
          <p:cNvPicPr>
            <a:picLocks noChangeAspect="1"/>
          </p:cNvPicPr>
          <p:nvPr/>
        </p:nvPicPr>
        <p:blipFill rotWithShape="1">
          <a:blip r:embed="rId2"/>
          <a:srcRect b="7218"/>
          <a:stretch/>
        </p:blipFill>
        <p:spPr>
          <a:xfrm>
            <a:off x="1025105" y="1796758"/>
            <a:ext cx="8884023" cy="4636544"/>
          </a:xfrm>
          <a:prstGeom prst="rect">
            <a:avLst/>
          </a:prstGeom>
        </p:spPr>
      </p:pic>
    </p:spTree>
    <p:extLst>
      <p:ext uri="{BB962C8B-B14F-4D97-AF65-F5344CB8AC3E}">
        <p14:creationId xmlns:p14="http://schemas.microsoft.com/office/powerpoint/2010/main" val="363544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E8BAE-463F-C49E-C78F-EE6CAC542B5E}"/>
              </a:ext>
            </a:extLst>
          </p:cNvPr>
          <p:cNvSpPr txBox="1"/>
          <p:nvPr/>
        </p:nvSpPr>
        <p:spPr>
          <a:xfrm>
            <a:off x="722804" y="154746"/>
            <a:ext cx="10295468" cy="769441"/>
          </a:xfrm>
          <a:prstGeom prst="rect">
            <a:avLst/>
          </a:prstGeom>
          <a:noFill/>
        </p:spPr>
        <p:txBody>
          <a:bodyPr wrap="square" rtlCol="0">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Working Model</a:t>
            </a:r>
            <a:endParaRPr lang="en-IN" sz="4400" b="1" dirty="0">
              <a:solidFill>
                <a:srgbClr val="00B0F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A36B091-81EC-92F8-B6AC-9F2F07C22DAF}"/>
              </a:ext>
            </a:extLst>
          </p:cNvPr>
          <p:cNvSpPr txBox="1"/>
          <p:nvPr/>
        </p:nvSpPr>
        <p:spPr>
          <a:xfrm>
            <a:off x="722804" y="704151"/>
            <a:ext cx="9901002" cy="1815882"/>
          </a:xfrm>
          <a:prstGeom prst="rect">
            <a:avLst/>
          </a:prstGeom>
          <a:noFill/>
        </p:spPr>
        <p:txBody>
          <a:bodyPr wrap="square" rtlCol="0">
            <a:spAutoFit/>
          </a:bodyPr>
          <a:lstStyle/>
          <a:p>
            <a:endParaRPr lang="en-US" sz="2800" dirty="0">
              <a:solidFill>
                <a:schemeClr val="accent2"/>
              </a:solidFill>
              <a:latin typeface="Arial" panose="020B0604020202020204" pitchFamily="34" charset="0"/>
              <a:cs typeface="Arial" panose="020B0604020202020204" pitchFamily="34" charset="0"/>
            </a:endParaRPr>
          </a:p>
          <a:p>
            <a:r>
              <a:rPr lang="en-US" sz="2800" b="1" dirty="0">
                <a:solidFill>
                  <a:schemeClr val="accent2"/>
                </a:solidFill>
                <a:latin typeface="Times New Roman" panose="02020603050405020304" pitchFamily="18" charset="0"/>
                <a:cs typeface="Times New Roman" panose="02020603050405020304" pitchFamily="18" charset="0"/>
              </a:rPr>
              <a:t>Model Creation</a:t>
            </a:r>
          </a:p>
          <a:p>
            <a:endParaRPr lang="en-US" sz="2800" b="1" dirty="0">
              <a:solidFill>
                <a:schemeClr val="accent2"/>
              </a:solidFill>
              <a:latin typeface="Times New Roman" panose="02020603050405020304" pitchFamily="18" charset="0"/>
              <a:cs typeface="Times New Roman" panose="02020603050405020304" pitchFamily="18" charset="0"/>
            </a:endParaRPr>
          </a:p>
          <a:p>
            <a:endParaRPr lang="en-US" sz="2400" dirty="0">
              <a:solidFill>
                <a:schemeClr val="accent2"/>
              </a:solidFill>
              <a:cs typeface="Arial" panose="020B0604020202020204" pitchFamily="34" charset="0"/>
            </a:endParaRPr>
          </a:p>
        </p:txBody>
      </p:sp>
      <p:pic>
        <p:nvPicPr>
          <p:cNvPr id="6" name="Picture 5">
            <a:extLst>
              <a:ext uri="{FF2B5EF4-FFF2-40B4-BE49-F238E27FC236}">
                <a16:creationId xmlns:a16="http://schemas.microsoft.com/office/drawing/2014/main" id="{E620E19D-3CE9-ED8B-260A-3CF3700DAEB7}"/>
              </a:ext>
            </a:extLst>
          </p:cNvPr>
          <p:cNvPicPr>
            <a:picLocks noChangeAspect="1"/>
          </p:cNvPicPr>
          <p:nvPr/>
        </p:nvPicPr>
        <p:blipFill rotWithShape="1">
          <a:blip r:embed="rId2"/>
          <a:srcRect l="1" r="-788" b="4950"/>
          <a:stretch/>
        </p:blipFill>
        <p:spPr>
          <a:xfrm>
            <a:off x="833717" y="1996945"/>
            <a:ext cx="7512424" cy="3985211"/>
          </a:xfrm>
          <a:prstGeom prst="rect">
            <a:avLst/>
          </a:prstGeom>
        </p:spPr>
      </p:pic>
    </p:spTree>
    <p:extLst>
      <p:ext uri="{BB962C8B-B14F-4D97-AF65-F5344CB8AC3E}">
        <p14:creationId xmlns:p14="http://schemas.microsoft.com/office/powerpoint/2010/main" val="212188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Content</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071154" y="1247350"/>
            <a:ext cx="4650377" cy="498598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Introduction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Literature Review</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Objectives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Methodology</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Working Models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Results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Conclusion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References </a:t>
            </a:r>
          </a:p>
          <a:p>
            <a:endParaRPr lang="en-IN" dirty="0">
              <a:latin typeface="Arial" panose="020B0604020202020204" pitchFamily="34" charset="0"/>
              <a:cs typeface="Arial" panose="020B0604020202020204" pitchFamily="34" charset="0"/>
            </a:endParaRPr>
          </a:p>
        </p:txBody>
      </p:sp>
      <p:sp>
        <p:nvSpPr>
          <p:cNvPr id="4" name="TextBox 3"/>
          <p:cNvSpPr txBox="1"/>
          <p:nvPr/>
        </p:nvSpPr>
        <p:spPr>
          <a:xfrm>
            <a:off x="7615646" y="5323840"/>
            <a:ext cx="4288973" cy="1107996"/>
          </a:xfrm>
          <a:prstGeom prst="rect">
            <a:avLst/>
          </a:prstGeom>
          <a:noFill/>
        </p:spPr>
        <p:txBody>
          <a:bodyPr wrap="square" rtlCol="0">
            <a:spAutoFit/>
          </a:bodyPr>
          <a:lstStyle/>
          <a:p>
            <a:r>
              <a:rPr lang="en-IN" sz="1100" b="1" dirty="0"/>
              <a:t>Colour Code:</a:t>
            </a:r>
          </a:p>
          <a:p>
            <a:r>
              <a:rPr lang="en-IN" sz="1100" dirty="0"/>
              <a:t>Synopsis:  </a:t>
            </a:r>
            <a:r>
              <a:rPr lang="en-IN" sz="1100" dirty="0">
                <a:solidFill>
                  <a:srgbClr val="FF0000"/>
                </a:solidFill>
              </a:rPr>
              <a:t>Red</a:t>
            </a:r>
          </a:p>
          <a:p>
            <a:r>
              <a:rPr lang="en-IN" sz="1100" dirty="0"/>
              <a:t>Mid term: </a:t>
            </a:r>
            <a:r>
              <a:rPr lang="en-IN" sz="1100" dirty="0">
                <a:solidFill>
                  <a:schemeClr val="accent2"/>
                </a:solidFill>
              </a:rPr>
              <a:t>Orange</a:t>
            </a:r>
          </a:p>
          <a:p>
            <a:r>
              <a:rPr lang="en-IN" sz="1100" dirty="0"/>
              <a:t>End Term: </a:t>
            </a:r>
            <a:r>
              <a:rPr lang="en-IN" sz="1100" dirty="0">
                <a:solidFill>
                  <a:srgbClr val="AE36FF"/>
                </a:solidFill>
              </a:rPr>
              <a:t>Purple</a:t>
            </a:r>
          </a:p>
          <a:p>
            <a:pPr algn="r"/>
            <a:r>
              <a:rPr lang="en-IN" sz="1100" b="1" dirty="0"/>
              <a:t>Note: The Following presentation will have all the content of the later.</a:t>
            </a:r>
            <a:endParaRPr lang="en-IN" sz="1100" b="1" dirty="0">
              <a:solidFill>
                <a:srgbClr val="AE36FF"/>
              </a:solidFill>
            </a:endParaRPr>
          </a:p>
          <a:p>
            <a:endParaRPr lang="en-IN" sz="1100" dirty="0">
              <a:solidFill>
                <a:srgbClr val="AE36FF"/>
              </a:solidFill>
            </a:endParaRPr>
          </a:p>
        </p:txBody>
      </p:sp>
    </p:spTree>
    <p:extLst>
      <p:ext uri="{BB962C8B-B14F-4D97-AF65-F5344CB8AC3E}">
        <p14:creationId xmlns:p14="http://schemas.microsoft.com/office/powerpoint/2010/main" val="3879729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2F587-F3CC-8E56-115F-8C3857267CBF}"/>
              </a:ext>
            </a:extLst>
          </p:cNvPr>
          <p:cNvSpPr>
            <a:spLocks noGrp="1"/>
          </p:cNvSpPr>
          <p:nvPr>
            <p:ph type="ctrTitle"/>
          </p:nvPr>
        </p:nvSpPr>
        <p:spPr>
          <a:xfrm>
            <a:off x="1416424" y="207963"/>
            <a:ext cx="9144000" cy="2387600"/>
          </a:xfrm>
        </p:spPr>
        <p:txBody>
          <a:bodyPr/>
          <a:lstStyle/>
          <a:p>
            <a:pPr>
              <a:lnSpc>
                <a:spcPct val="150000"/>
              </a:lnSpc>
            </a:pPr>
            <a:r>
              <a:rPr lang="en-US" sz="4400" b="1" dirty="0">
                <a:solidFill>
                  <a:srgbClr val="00B0F0"/>
                </a:solidFill>
                <a:latin typeface="Times New Roman" panose="02020603050405020304" pitchFamily="18" charset="0"/>
                <a:cs typeface="Times New Roman" panose="02020603050405020304" pitchFamily="18" charset="0"/>
              </a:rPr>
              <a:t>Working Model</a:t>
            </a:r>
            <a:br>
              <a:rPr lang="en-IN" sz="6000" b="1" dirty="0">
                <a:solidFill>
                  <a:srgbClr val="00B0F0"/>
                </a:solidFill>
                <a:latin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2BBEFF7E-779B-4135-EE8A-50D91D3F6251}"/>
              </a:ext>
            </a:extLst>
          </p:cNvPr>
          <p:cNvSpPr>
            <a:spLocks noGrp="1"/>
          </p:cNvSpPr>
          <p:nvPr>
            <p:ph type="subTitle" idx="1"/>
          </p:nvPr>
        </p:nvSpPr>
        <p:spPr>
          <a:xfrm>
            <a:off x="950259" y="1401763"/>
            <a:ext cx="9144000" cy="1655762"/>
          </a:xfrm>
        </p:spPr>
        <p:txBody>
          <a:bodyPr/>
          <a:lstStyle/>
          <a:p>
            <a:pPr algn="l"/>
            <a:r>
              <a:rPr lang="en-US" b="1" dirty="0">
                <a:solidFill>
                  <a:schemeClr val="accent2"/>
                </a:solidFill>
                <a:latin typeface="Times New Roman" panose="02020603050405020304" pitchFamily="18" charset="0"/>
                <a:cs typeface="Times New Roman" panose="02020603050405020304" pitchFamily="18" charset="0"/>
              </a:rPr>
              <a:t>Training and testing</a:t>
            </a:r>
            <a:endParaRPr lang="en-US" sz="2400" b="1" dirty="0">
              <a:solidFill>
                <a:schemeClr val="accent2"/>
              </a:solidFill>
              <a:latin typeface="Times New Roman" panose="02020603050405020304" pitchFamily="18" charset="0"/>
              <a:cs typeface="Times New Roman" panose="02020603050405020304" pitchFamily="18" charset="0"/>
            </a:endParaRPr>
          </a:p>
          <a:p>
            <a:pPr algn="l"/>
            <a:endParaRPr lang="en-IN" dirty="0"/>
          </a:p>
        </p:txBody>
      </p:sp>
      <p:pic>
        <p:nvPicPr>
          <p:cNvPr id="5" name="Picture 4">
            <a:extLst>
              <a:ext uri="{FF2B5EF4-FFF2-40B4-BE49-F238E27FC236}">
                <a16:creationId xmlns:a16="http://schemas.microsoft.com/office/drawing/2014/main" id="{533C935E-C4D2-88CD-C1A5-466FFC841B9F}"/>
              </a:ext>
            </a:extLst>
          </p:cNvPr>
          <p:cNvPicPr>
            <a:picLocks noChangeAspect="1"/>
          </p:cNvPicPr>
          <p:nvPr/>
        </p:nvPicPr>
        <p:blipFill rotWithShape="1">
          <a:blip r:embed="rId2"/>
          <a:srcRect l="12427" t="11634" r="3824" b="45360"/>
          <a:stretch/>
        </p:blipFill>
        <p:spPr>
          <a:xfrm>
            <a:off x="295836" y="2056700"/>
            <a:ext cx="6929718" cy="2001649"/>
          </a:xfrm>
          <a:prstGeom prst="rect">
            <a:avLst/>
          </a:prstGeom>
        </p:spPr>
      </p:pic>
      <p:pic>
        <p:nvPicPr>
          <p:cNvPr id="7" name="Picture 6">
            <a:extLst>
              <a:ext uri="{FF2B5EF4-FFF2-40B4-BE49-F238E27FC236}">
                <a16:creationId xmlns:a16="http://schemas.microsoft.com/office/drawing/2014/main" id="{A6C0BB64-AC74-63D6-C88E-7CD82E71CBD8}"/>
              </a:ext>
            </a:extLst>
          </p:cNvPr>
          <p:cNvPicPr>
            <a:picLocks noChangeAspect="1"/>
          </p:cNvPicPr>
          <p:nvPr/>
        </p:nvPicPr>
        <p:blipFill rotWithShape="1">
          <a:blip r:embed="rId3"/>
          <a:srcRect l="24486" t="49999" r="6029" b="26667"/>
          <a:stretch/>
        </p:blipFill>
        <p:spPr>
          <a:xfrm>
            <a:off x="295836" y="4433046"/>
            <a:ext cx="7010399" cy="1600200"/>
          </a:xfrm>
          <a:prstGeom prst="rect">
            <a:avLst/>
          </a:prstGeom>
        </p:spPr>
      </p:pic>
      <p:pic>
        <p:nvPicPr>
          <p:cNvPr id="9" name="Picture 8">
            <a:extLst>
              <a:ext uri="{FF2B5EF4-FFF2-40B4-BE49-F238E27FC236}">
                <a16:creationId xmlns:a16="http://schemas.microsoft.com/office/drawing/2014/main" id="{E9508E65-4A64-BB8E-E367-FA35580EE50E}"/>
              </a:ext>
            </a:extLst>
          </p:cNvPr>
          <p:cNvPicPr>
            <a:picLocks noChangeAspect="1"/>
          </p:cNvPicPr>
          <p:nvPr/>
        </p:nvPicPr>
        <p:blipFill>
          <a:blip r:embed="rId4"/>
          <a:stretch>
            <a:fillRect/>
          </a:stretch>
        </p:blipFill>
        <p:spPr>
          <a:xfrm>
            <a:off x="7502058" y="2031300"/>
            <a:ext cx="4304460" cy="3298817"/>
          </a:xfrm>
          <a:prstGeom prst="rect">
            <a:avLst/>
          </a:prstGeom>
        </p:spPr>
      </p:pic>
      <p:sp>
        <p:nvSpPr>
          <p:cNvPr id="11" name="TextBox 10">
            <a:extLst>
              <a:ext uri="{FF2B5EF4-FFF2-40B4-BE49-F238E27FC236}">
                <a16:creationId xmlns:a16="http://schemas.microsoft.com/office/drawing/2014/main" id="{A7AE3058-F237-4935-8221-3BB75C9B554C}"/>
              </a:ext>
            </a:extLst>
          </p:cNvPr>
          <p:cNvSpPr txBox="1"/>
          <p:nvPr/>
        </p:nvSpPr>
        <p:spPr>
          <a:xfrm>
            <a:off x="8848164" y="5456237"/>
            <a:ext cx="6096000" cy="369332"/>
          </a:xfrm>
          <a:prstGeom prst="rect">
            <a:avLst/>
          </a:prstGeom>
          <a:noFill/>
        </p:spPr>
        <p:txBody>
          <a:bodyPr wrap="square">
            <a:spAutoFit/>
          </a:bodyPr>
          <a:lstStyle/>
          <a:p>
            <a:pPr algn="l"/>
            <a:r>
              <a:rPr lang="en-US" b="1" dirty="0">
                <a:solidFill>
                  <a:schemeClr val="accent2"/>
                </a:solidFill>
                <a:latin typeface="Times New Roman" panose="02020603050405020304" pitchFamily="18" charset="0"/>
                <a:cs typeface="Times New Roman" panose="02020603050405020304" pitchFamily="18" charset="0"/>
              </a:rPr>
              <a:t>Graph for accuracies </a:t>
            </a:r>
            <a:endParaRPr lang="en-US" sz="18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1759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EB6DCE-04D8-77C7-203C-926A0562E89A}"/>
              </a:ext>
            </a:extLst>
          </p:cNvPr>
          <p:cNvSpPr txBox="1"/>
          <p:nvPr/>
        </p:nvSpPr>
        <p:spPr>
          <a:xfrm>
            <a:off x="448088" y="650884"/>
            <a:ext cx="9901002" cy="1815882"/>
          </a:xfrm>
          <a:prstGeom prst="rect">
            <a:avLst/>
          </a:prstGeom>
          <a:noFill/>
        </p:spPr>
        <p:txBody>
          <a:bodyPr wrap="square" rtlCol="0">
            <a:spAutoFit/>
          </a:bodyPr>
          <a:lstStyle/>
          <a:p>
            <a:endParaRPr lang="en-US" sz="2800" dirty="0">
              <a:solidFill>
                <a:schemeClr val="accent2"/>
              </a:solidFill>
              <a:latin typeface="Arial" panose="020B0604020202020204" pitchFamily="34" charset="0"/>
              <a:cs typeface="Arial" panose="020B0604020202020204" pitchFamily="34" charset="0"/>
            </a:endParaRPr>
          </a:p>
          <a:p>
            <a:r>
              <a:rPr lang="en-US" sz="2800" b="1" dirty="0">
                <a:solidFill>
                  <a:schemeClr val="accent2"/>
                </a:solidFill>
                <a:latin typeface="Times New Roman" panose="02020603050405020304" pitchFamily="18" charset="0"/>
                <a:cs typeface="Times New Roman" panose="02020603050405020304" pitchFamily="18" charset="0"/>
              </a:rPr>
              <a:t>Comparative analysis of models</a:t>
            </a:r>
          </a:p>
          <a:p>
            <a:endParaRPr lang="en-US" sz="2800" b="1" dirty="0">
              <a:solidFill>
                <a:schemeClr val="accent2"/>
              </a:solidFill>
              <a:latin typeface="Times New Roman" panose="02020603050405020304" pitchFamily="18" charset="0"/>
              <a:cs typeface="Times New Roman" panose="02020603050405020304" pitchFamily="18" charset="0"/>
            </a:endParaRPr>
          </a:p>
          <a:p>
            <a:endParaRPr lang="en-US" sz="2400" dirty="0">
              <a:solidFill>
                <a:schemeClr val="accent2"/>
              </a:solidFill>
              <a:cs typeface="Arial" panose="020B0604020202020204" pitchFamily="34" charset="0"/>
            </a:endParaRPr>
          </a:p>
        </p:txBody>
      </p:sp>
      <p:sp>
        <p:nvSpPr>
          <p:cNvPr id="4" name="TextBox 3">
            <a:extLst>
              <a:ext uri="{FF2B5EF4-FFF2-40B4-BE49-F238E27FC236}">
                <a16:creationId xmlns:a16="http://schemas.microsoft.com/office/drawing/2014/main" id="{4FF0E9AA-254D-2315-59F3-689038A07D91}"/>
              </a:ext>
            </a:extLst>
          </p:cNvPr>
          <p:cNvSpPr txBox="1"/>
          <p:nvPr/>
        </p:nvSpPr>
        <p:spPr>
          <a:xfrm>
            <a:off x="452570" y="266164"/>
            <a:ext cx="10295468" cy="769441"/>
          </a:xfrm>
          <a:prstGeom prst="rect">
            <a:avLst/>
          </a:prstGeom>
          <a:noFill/>
        </p:spPr>
        <p:txBody>
          <a:bodyPr wrap="square" rtlCol="0">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Working Model</a:t>
            </a:r>
            <a:endParaRPr lang="en-IN" sz="4400" b="1" dirty="0">
              <a:solidFill>
                <a:srgbClr val="00B0F0"/>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E51BFF33-FB38-B113-7F01-A155EADC559B}"/>
              </a:ext>
            </a:extLst>
          </p:cNvPr>
          <p:cNvGraphicFramePr>
            <a:graphicFrameLocks noGrp="1"/>
          </p:cNvGraphicFramePr>
          <p:nvPr>
            <p:extLst>
              <p:ext uri="{D42A27DB-BD31-4B8C-83A1-F6EECF244321}">
                <p14:modId xmlns:p14="http://schemas.microsoft.com/office/powerpoint/2010/main" val="1779267298"/>
              </p:ext>
            </p:extLst>
          </p:nvPr>
        </p:nvGraphicFramePr>
        <p:xfrm>
          <a:off x="1255059" y="1825626"/>
          <a:ext cx="8231842" cy="4036585"/>
        </p:xfrm>
        <a:graphic>
          <a:graphicData uri="http://schemas.openxmlformats.org/drawingml/2006/table">
            <a:tbl>
              <a:tblPr/>
              <a:tblGrid>
                <a:gridCol w="971203">
                  <a:extLst>
                    <a:ext uri="{9D8B030D-6E8A-4147-A177-3AD203B41FA5}">
                      <a16:colId xmlns:a16="http://schemas.microsoft.com/office/drawing/2014/main" val="1335051182"/>
                    </a:ext>
                  </a:extLst>
                </a:gridCol>
                <a:gridCol w="1340259">
                  <a:extLst>
                    <a:ext uri="{9D8B030D-6E8A-4147-A177-3AD203B41FA5}">
                      <a16:colId xmlns:a16="http://schemas.microsoft.com/office/drawing/2014/main" val="1677478451"/>
                    </a:ext>
                  </a:extLst>
                </a:gridCol>
                <a:gridCol w="971203">
                  <a:extLst>
                    <a:ext uri="{9D8B030D-6E8A-4147-A177-3AD203B41FA5}">
                      <a16:colId xmlns:a16="http://schemas.microsoft.com/office/drawing/2014/main" val="1577620821"/>
                    </a:ext>
                  </a:extLst>
                </a:gridCol>
                <a:gridCol w="1524786">
                  <a:extLst>
                    <a:ext uri="{9D8B030D-6E8A-4147-A177-3AD203B41FA5}">
                      <a16:colId xmlns:a16="http://schemas.microsoft.com/office/drawing/2014/main" val="163167516"/>
                    </a:ext>
                  </a:extLst>
                </a:gridCol>
                <a:gridCol w="1292271">
                  <a:extLst>
                    <a:ext uri="{9D8B030D-6E8A-4147-A177-3AD203B41FA5}">
                      <a16:colId xmlns:a16="http://schemas.microsoft.com/office/drawing/2014/main" val="264975244"/>
                    </a:ext>
                  </a:extLst>
                </a:gridCol>
                <a:gridCol w="572435">
                  <a:extLst>
                    <a:ext uri="{9D8B030D-6E8A-4147-A177-3AD203B41FA5}">
                      <a16:colId xmlns:a16="http://schemas.microsoft.com/office/drawing/2014/main" val="463630609"/>
                    </a:ext>
                  </a:extLst>
                </a:gridCol>
                <a:gridCol w="1559685">
                  <a:extLst>
                    <a:ext uri="{9D8B030D-6E8A-4147-A177-3AD203B41FA5}">
                      <a16:colId xmlns:a16="http://schemas.microsoft.com/office/drawing/2014/main" val="2257964205"/>
                    </a:ext>
                  </a:extLst>
                </a:gridCol>
              </a:tblGrid>
              <a:tr h="244457">
                <a:tc>
                  <a:txBody>
                    <a:bodyPr/>
                    <a:lstStyle/>
                    <a:p>
                      <a:pPr rtl="0" fontAlgn="b"/>
                      <a:r>
                        <a:rPr lang="en-IN" sz="700" b="0">
                          <a:solidFill>
                            <a:srgbClr val="333333"/>
                          </a:solidFill>
                          <a:effectLst/>
                          <a:latin typeface="-apple-system"/>
                        </a:rPr>
                        <a:t>Model</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700" b="0">
                          <a:solidFill>
                            <a:srgbClr val="333333"/>
                          </a:solidFill>
                          <a:effectLst/>
                          <a:latin typeface="-apple-system"/>
                        </a:rPr>
                        <a:t>No. of Conv layers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700" b="0">
                          <a:solidFill>
                            <a:srgbClr val="333333"/>
                          </a:solidFill>
                          <a:effectLst/>
                          <a:latin typeface="-apple-system"/>
                        </a:rPr>
                        <a:t>Augmentation</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700" b="0">
                          <a:solidFill>
                            <a:srgbClr val="333333"/>
                          </a:solidFill>
                          <a:effectLst/>
                          <a:latin typeface="-apple-system"/>
                        </a:rPr>
                        <a:t>Batch Normalisation</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700" b="0">
                          <a:solidFill>
                            <a:srgbClr val="333333"/>
                          </a:solidFill>
                          <a:effectLst/>
                          <a:latin typeface="-apple-system"/>
                        </a:rPr>
                        <a:t>Dropout</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700">
                          <a:solidFill>
                            <a:srgbClr val="333333"/>
                          </a:solidFill>
                          <a:effectLst/>
                        </a:rPr>
                        <a:t>Training Accuracy</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700">
                          <a:solidFill>
                            <a:srgbClr val="333333"/>
                          </a:solidFill>
                          <a:effectLst/>
                        </a:rPr>
                        <a:t>Test Accuracy</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39346133"/>
                  </a:ext>
                </a:extLst>
              </a:tr>
              <a:tr h="244457">
                <a:tc>
                  <a:txBody>
                    <a:bodyPr/>
                    <a:lstStyle/>
                    <a:p>
                      <a:pPr algn="r" rtl="0" fontAlgn="b"/>
                      <a:r>
                        <a:rPr lang="en-IN" sz="1400">
                          <a:effectLst/>
                        </a:rPr>
                        <a:t>1</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1</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97.2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96.12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39018281"/>
                  </a:ext>
                </a:extLst>
              </a:tr>
              <a:tr h="244457">
                <a:tc>
                  <a:txBody>
                    <a:bodyPr/>
                    <a:lstStyle/>
                    <a:p>
                      <a:pPr algn="r" rtl="0" fontAlgn="b"/>
                      <a:r>
                        <a:rPr lang="en-IN" sz="1400">
                          <a:effectLst/>
                        </a:rPr>
                        <a:t>2</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96</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91.2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78065280"/>
                  </a:ext>
                </a:extLst>
              </a:tr>
              <a:tr h="244457">
                <a:tc>
                  <a:txBody>
                    <a:bodyPr/>
                    <a:lstStyle/>
                    <a:p>
                      <a:pPr algn="r" rtl="0" fontAlgn="b"/>
                      <a:r>
                        <a:rPr lang="en-IN" sz="1400">
                          <a:effectLst/>
                        </a:rPr>
                        <a:t>3</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94.96</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96.82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67911922"/>
                  </a:ext>
                </a:extLst>
              </a:tr>
              <a:tr h="244457">
                <a:tc>
                  <a:txBody>
                    <a:bodyPr/>
                    <a:lstStyle/>
                    <a:p>
                      <a:pPr algn="r" rtl="0" fontAlgn="b"/>
                      <a:r>
                        <a:rPr lang="en-IN" sz="1400">
                          <a:effectLst/>
                        </a:rPr>
                        <a:t>4</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100</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94.72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5260405"/>
                  </a:ext>
                </a:extLst>
              </a:tr>
              <a:tr h="244457">
                <a:tc>
                  <a:txBody>
                    <a:bodyPr/>
                    <a:lstStyle/>
                    <a:p>
                      <a:pPr algn="r" rtl="0" fontAlgn="b"/>
                      <a:r>
                        <a:rPr lang="en-IN" sz="1400">
                          <a:effectLst/>
                        </a:rPr>
                        <a:t>5</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94.4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94.6</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92142757"/>
                  </a:ext>
                </a:extLst>
              </a:tr>
              <a:tr h="244457">
                <a:tc>
                  <a:txBody>
                    <a:bodyPr/>
                    <a:lstStyle/>
                    <a:p>
                      <a:pPr algn="r" rtl="0" fontAlgn="b"/>
                      <a:r>
                        <a:rPr lang="en-IN" sz="1400">
                          <a:effectLst/>
                        </a:rPr>
                        <a:t>6</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dirty="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98</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98.2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65158064"/>
                  </a:ext>
                </a:extLst>
              </a:tr>
              <a:tr h="349375">
                <a:tc>
                  <a:txBody>
                    <a:bodyPr/>
                    <a:lstStyle/>
                    <a:p>
                      <a:pPr algn="r" rtl="0" fontAlgn="b"/>
                      <a:r>
                        <a:rPr lang="en-IN" sz="1400">
                          <a:effectLst/>
                        </a:rPr>
                        <a:t>7</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dirty="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dirty="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98</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95.83</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63533598"/>
                  </a:ext>
                </a:extLst>
              </a:tr>
              <a:tr h="271463">
                <a:tc>
                  <a:txBody>
                    <a:bodyPr/>
                    <a:lstStyle/>
                    <a:p>
                      <a:pPr algn="r" rtl="0" fontAlgn="b"/>
                      <a:r>
                        <a:rPr lang="en-IN" sz="1400">
                          <a:effectLst/>
                        </a:rPr>
                        <a:t>8</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dirty="0">
                          <a:effectLst/>
                        </a:rPr>
                        <a:t>yes(0.4)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94.008</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96</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32754635"/>
                  </a:ext>
                </a:extLst>
              </a:tr>
              <a:tr h="154799">
                <a:tc>
                  <a:txBody>
                    <a:bodyPr/>
                    <a:lstStyle/>
                    <a:p>
                      <a:pPr algn="r" rtl="0" fontAlgn="b"/>
                      <a:r>
                        <a:rPr lang="en-IN" sz="1400">
                          <a:effectLst/>
                        </a:rPr>
                        <a:t>9</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dirty="0">
                          <a:effectLst/>
                        </a:rPr>
                        <a:t>yes(0.4,0.4)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84.5</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97.54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96818746"/>
                  </a:ext>
                </a:extLst>
              </a:tr>
              <a:tr h="244457">
                <a:tc>
                  <a:txBody>
                    <a:bodyPr/>
                    <a:lstStyle/>
                    <a:p>
                      <a:pPr algn="r" rtl="0" fontAlgn="b"/>
                      <a:r>
                        <a:rPr lang="en-IN" sz="1400">
                          <a:effectLst/>
                        </a:rPr>
                        <a:t>10</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3</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 </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dirty="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98.06</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98.3</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32045702"/>
                  </a:ext>
                </a:extLst>
              </a:tr>
              <a:tr h="244457">
                <a:tc>
                  <a:txBody>
                    <a:bodyPr/>
                    <a:lstStyle/>
                    <a:p>
                      <a:pPr algn="r" rtl="0" fontAlgn="b"/>
                      <a:r>
                        <a:rPr lang="en-IN" sz="1400">
                          <a:effectLst/>
                        </a:rPr>
                        <a:t>11</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3</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 </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 </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dirty="0">
                          <a:effectLst/>
                        </a:rPr>
                        <a:t>Yes(0.4)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90</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93</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34042691"/>
                  </a:ext>
                </a:extLst>
              </a:tr>
              <a:tr h="244457">
                <a:tc>
                  <a:txBody>
                    <a:bodyPr/>
                    <a:lstStyle/>
                    <a:p>
                      <a:pPr algn="r" rtl="0" fontAlgn="b"/>
                      <a:r>
                        <a:rPr lang="en-IN" sz="1400">
                          <a:effectLst/>
                        </a:rPr>
                        <a:t>12</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3</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dirty="0">
                          <a:effectLst/>
                        </a:rPr>
                        <a:t>Yes 0.2</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92.85</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97.57</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39858938"/>
                  </a:ext>
                </a:extLst>
              </a:tr>
              <a:tr h="244457">
                <a:tc>
                  <a:txBody>
                    <a:bodyPr/>
                    <a:lstStyle/>
                    <a:p>
                      <a:pPr algn="r" rtl="0" fontAlgn="b"/>
                      <a:r>
                        <a:rPr lang="en-IN" sz="1400">
                          <a:effectLst/>
                        </a:rPr>
                        <a:t>13</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dirty="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98</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96.29</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10250835"/>
                  </a:ext>
                </a:extLst>
              </a:tr>
              <a:tr h="244457">
                <a:tc>
                  <a:txBody>
                    <a:bodyPr/>
                    <a:lstStyle/>
                    <a:p>
                      <a:pPr algn="r" rtl="0" fontAlgn="b"/>
                      <a:r>
                        <a:rPr lang="en-IN" sz="1400">
                          <a:effectLst/>
                        </a:rPr>
                        <a:t>14</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r" rtl="0" fontAlgn="b"/>
                      <a:r>
                        <a:rPr lang="en-IN" sz="1400">
                          <a:effectLst/>
                        </a:rPr>
                        <a:t>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dirty="0">
                          <a:effectLst/>
                        </a:rPr>
                        <a:t>No</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98.06</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sz="1400">
                          <a:effectLst/>
                        </a:rPr>
                        <a:t>98</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70798506"/>
                  </a:ext>
                </a:extLst>
              </a:tr>
              <a:tr h="244457">
                <a:tc>
                  <a:txBody>
                    <a:bodyPr/>
                    <a:lstStyle/>
                    <a:p>
                      <a:pPr algn="r" rtl="0" fontAlgn="b"/>
                      <a:r>
                        <a:rPr lang="en-IN" sz="1400">
                          <a:effectLst/>
                        </a:rPr>
                        <a:t>15</a:t>
                      </a:r>
                    </a:p>
                  </a:txBody>
                  <a:tcPr marL="18334" marR="18334" marT="12223" marB="12223"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rtl="0" fontAlgn="b"/>
                      <a:r>
                        <a:rPr lang="en-IN" sz="1400">
                          <a:effectLst/>
                        </a:rPr>
                        <a:t>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b"/>
                      <a:r>
                        <a:rPr lang="en-IN" sz="1400">
                          <a:effectLst/>
                        </a:rPr>
                        <a:t>yes</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rtl="0" fontAlgn="b"/>
                      <a:r>
                        <a:rPr lang="en-IN" sz="1400" dirty="0">
                          <a:effectLst/>
                        </a:rPr>
                        <a:t>Yes0.4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b"/>
                      <a:r>
                        <a:rPr lang="en-IN" sz="1400">
                          <a:effectLst/>
                        </a:rPr>
                        <a:t>98.9</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b"/>
                      <a:r>
                        <a:rPr lang="en-IN" sz="1400" dirty="0">
                          <a:effectLst/>
                        </a:rPr>
                        <a:t>97.4</a:t>
                      </a:r>
                    </a:p>
                  </a:txBody>
                  <a:tcPr marL="18334" marR="18334" marT="12223" marB="12223"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949384"/>
                  </a:ext>
                </a:extLst>
              </a:tr>
            </a:tbl>
          </a:graphicData>
        </a:graphic>
      </p:graphicFrame>
    </p:spTree>
    <p:extLst>
      <p:ext uri="{BB962C8B-B14F-4D97-AF65-F5344CB8AC3E}">
        <p14:creationId xmlns:p14="http://schemas.microsoft.com/office/powerpoint/2010/main" val="2660068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7491-5E0A-59D9-50CF-412B5F53FF9E}"/>
              </a:ext>
            </a:extLst>
          </p:cNvPr>
          <p:cNvSpPr>
            <a:spLocks noGrp="1"/>
          </p:cNvSpPr>
          <p:nvPr>
            <p:ph type="ctrTitle"/>
          </p:nvPr>
        </p:nvSpPr>
        <p:spPr>
          <a:xfrm>
            <a:off x="2106706" y="618565"/>
            <a:ext cx="7978588" cy="1421186"/>
          </a:xfrm>
        </p:spPr>
        <p:txBody>
          <a:bodyPr/>
          <a:lstStyle/>
          <a:p>
            <a:r>
              <a:rPr lang="en-US" sz="4400" b="1" dirty="0">
                <a:solidFill>
                  <a:srgbClr val="00B0F0"/>
                </a:solidFill>
                <a:latin typeface="Times New Roman" panose="02020603050405020304" pitchFamily="18" charset="0"/>
                <a:cs typeface="Times New Roman" panose="02020603050405020304" pitchFamily="18" charset="0"/>
              </a:rPr>
              <a:t>Working</a:t>
            </a:r>
            <a:r>
              <a:rPr lang="en-US" sz="6000" b="1" dirty="0">
                <a:solidFill>
                  <a:srgbClr val="00B0F0"/>
                </a:solidFill>
                <a:latin typeface="Times New Roman" panose="02020603050405020304" pitchFamily="18" charset="0"/>
                <a:cs typeface="Times New Roman" panose="02020603050405020304" pitchFamily="18" charset="0"/>
              </a:rPr>
              <a:t> </a:t>
            </a:r>
            <a:r>
              <a:rPr lang="en-US" sz="4400" b="1" dirty="0">
                <a:solidFill>
                  <a:srgbClr val="00B0F0"/>
                </a:solidFill>
                <a:latin typeface="Times New Roman" panose="02020603050405020304" pitchFamily="18" charset="0"/>
                <a:cs typeface="Times New Roman" panose="02020603050405020304" pitchFamily="18" charset="0"/>
              </a:rPr>
              <a:t>Model</a:t>
            </a:r>
            <a:br>
              <a:rPr lang="en-IN" sz="6000" b="1" dirty="0">
                <a:solidFill>
                  <a:srgbClr val="00B0F0"/>
                </a:solidFill>
                <a:latin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FD8C2522-DFF2-E170-6841-8FA816DA4181}"/>
              </a:ext>
            </a:extLst>
          </p:cNvPr>
          <p:cNvSpPr>
            <a:spLocks noGrp="1"/>
          </p:cNvSpPr>
          <p:nvPr>
            <p:ph type="subTitle" idx="1"/>
          </p:nvPr>
        </p:nvSpPr>
        <p:spPr>
          <a:xfrm>
            <a:off x="-2907284" y="738222"/>
            <a:ext cx="10462627" cy="2281797"/>
          </a:xfrm>
        </p:spPr>
        <p:txBody>
          <a:bodyPr/>
          <a:lstStyle/>
          <a:p>
            <a:endParaRPr lang="en-US" sz="3200" dirty="0">
              <a:solidFill>
                <a:schemeClr val="accent2"/>
              </a:solidFill>
              <a:latin typeface="Arial" panose="020B0604020202020204" pitchFamily="34" charset="0"/>
              <a:cs typeface="Arial" panose="020B0604020202020204" pitchFamily="34" charset="0"/>
            </a:endParaRPr>
          </a:p>
          <a:p>
            <a:r>
              <a:rPr lang="en-US" sz="2800" b="1" dirty="0">
                <a:solidFill>
                  <a:schemeClr val="accent2"/>
                </a:solidFill>
                <a:latin typeface="Times New Roman" panose="02020603050405020304" pitchFamily="18" charset="0"/>
                <a:cs typeface="Times New Roman" panose="02020603050405020304" pitchFamily="18" charset="0"/>
              </a:rPr>
              <a:t>Real time model working</a:t>
            </a:r>
          </a:p>
          <a:p>
            <a:endParaRPr lang="en-US" sz="2000" dirty="0">
              <a:solidFill>
                <a:schemeClr val="accent2"/>
              </a:solidFill>
              <a:cs typeface="Arial" panose="020B0604020202020204" pitchFamily="34" charset="0"/>
            </a:endParaRPr>
          </a:p>
          <a:p>
            <a:endParaRPr lang="en-IN" dirty="0"/>
          </a:p>
        </p:txBody>
      </p:sp>
      <p:pic>
        <p:nvPicPr>
          <p:cNvPr id="9" name="Picture 8">
            <a:extLst>
              <a:ext uri="{FF2B5EF4-FFF2-40B4-BE49-F238E27FC236}">
                <a16:creationId xmlns:a16="http://schemas.microsoft.com/office/drawing/2014/main" id="{D60B7202-95D4-AD76-0C8D-65F1EF8E0572}"/>
              </a:ext>
            </a:extLst>
          </p:cNvPr>
          <p:cNvPicPr>
            <a:picLocks noChangeAspect="1"/>
          </p:cNvPicPr>
          <p:nvPr/>
        </p:nvPicPr>
        <p:blipFill>
          <a:blip r:embed="rId2"/>
          <a:stretch>
            <a:fillRect/>
          </a:stretch>
        </p:blipFill>
        <p:spPr>
          <a:xfrm>
            <a:off x="6096000" y="2356553"/>
            <a:ext cx="5724341" cy="3219943"/>
          </a:xfrm>
          <a:prstGeom prst="rect">
            <a:avLst/>
          </a:prstGeom>
        </p:spPr>
      </p:pic>
      <p:pic>
        <p:nvPicPr>
          <p:cNvPr id="11" name="Picture 10">
            <a:extLst>
              <a:ext uri="{FF2B5EF4-FFF2-40B4-BE49-F238E27FC236}">
                <a16:creationId xmlns:a16="http://schemas.microsoft.com/office/drawing/2014/main" id="{D857026B-95C9-DDB9-E447-4DC2E803CB5F}"/>
              </a:ext>
            </a:extLst>
          </p:cNvPr>
          <p:cNvPicPr>
            <a:picLocks noChangeAspect="1"/>
          </p:cNvPicPr>
          <p:nvPr/>
        </p:nvPicPr>
        <p:blipFill>
          <a:blip r:embed="rId3"/>
          <a:stretch>
            <a:fillRect/>
          </a:stretch>
        </p:blipFill>
        <p:spPr>
          <a:xfrm>
            <a:off x="348778" y="2448832"/>
            <a:ext cx="5560291" cy="3127664"/>
          </a:xfrm>
          <a:prstGeom prst="rect">
            <a:avLst/>
          </a:prstGeom>
        </p:spPr>
      </p:pic>
    </p:spTree>
    <p:extLst>
      <p:ext uri="{BB962C8B-B14F-4D97-AF65-F5344CB8AC3E}">
        <p14:creationId xmlns:p14="http://schemas.microsoft.com/office/powerpoint/2010/main" val="2312669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6454F-01E8-FAAC-8EC3-0D877673D857}"/>
              </a:ext>
            </a:extLst>
          </p:cNvPr>
          <p:cNvPicPr>
            <a:picLocks noChangeAspect="1"/>
          </p:cNvPicPr>
          <p:nvPr/>
        </p:nvPicPr>
        <p:blipFill>
          <a:blip r:embed="rId2"/>
          <a:stretch>
            <a:fillRect/>
          </a:stretch>
        </p:blipFill>
        <p:spPr>
          <a:xfrm>
            <a:off x="4631131" y="1495183"/>
            <a:ext cx="7222996" cy="4062935"/>
          </a:xfrm>
          <a:prstGeom prst="rect">
            <a:avLst/>
          </a:prstGeom>
        </p:spPr>
      </p:pic>
      <p:pic>
        <p:nvPicPr>
          <p:cNvPr id="5" name="Picture 4">
            <a:extLst>
              <a:ext uri="{FF2B5EF4-FFF2-40B4-BE49-F238E27FC236}">
                <a16:creationId xmlns:a16="http://schemas.microsoft.com/office/drawing/2014/main" id="{E87826E3-642C-62A6-3BCA-4E45B397D0CB}"/>
              </a:ext>
            </a:extLst>
          </p:cNvPr>
          <p:cNvPicPr>
            <a:picLocks noChangeAspect="1"/>
          </p:cNvPicPr>
          <p:nvPr/>
        </p:nvPicPr>
        <p:blipFill>
          <a:blip r:embed="rId3"/>
          <a:stretch>
            <a:fillRect/>
          </a:stretch>
        </p:blipFill>
        <p:spPr>
          <a:xfrm>
            <a:off x="876611" y="3841058"/>
            <a:ext cx="3403177" cy="2552383"/>
          </a:xfrm>
          <a:prstGeom prst="rect">
            <a:avLst/>
          </a:prstGeom>
        </p:spPr>
      </p:pic>
      <p:pic>
        <p:nvPicPr>
          <p:cNvPr id="7" name="Picture 6">
            <a:extLst>
              <a:ext uri="{FF2B5EF4-FFF2-40B4-BE49-F238E27FC236}">
                <a16:creationId xmlns:a16="http://schemas.microsoft.com/office/drawing/2014/main" id="{E991244E-0A6B-8CE5-5253-88F8209E6AB1}"/>
              </a:ext>
            </a:extLst>
          </p:cNvPr>
          <p:cNvPicPr>
            <a:picLocks noChangeAspect="1"/>
          </p:cNvPicPr>
          <p:nvPr/>
        </p:nvPicPr>
        <p:blipFill>
          <a:blip r:embed="rId4"/>
          <a:stretch>
            <a:fillRect/>
          </a:stretch>
        </p:blipFill>
        <p:spPr>
          <a:xfrm>
            <a:off x="789634" y="871499"/>
            <a:ext cx="3577130" cy="2682847"/>
          </a:xfrm>
          <a:prstGeom prst="rect">
            <a:avLst/>
          </a:prstGeom>
        </p:spPr>
      </p:pic>
    </p:spTree>
    <p:extLst>
      <p:ext uri="{BB962C8B-B14F-4D97-AF65-F5344CB8AC3E}">
        <p14:creationId xmlns:p14="http://schemas.microsoft.com/office/powerpoint/2010/main" val="144215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697052-767C-3764-383A-089353DD44A8}"/>
              </a:ext>
            </a:extLst>
          </p:cNvPr>
          <p:cNvSpPr txBox="1"/>
          <p:nvPr/>
        </p:nvSpPr>
        <p:spPr>
          <a:xfrm>
            <a:off x="992446" y="554447"/>
            <a:ext cx="9901002" cy="584775"/>
          </a:xfrm>
          <a:prstGeom prst="rect">
            <a:avLst/>
          </a:prstGeom>
          <a:noFill/>
        </p:spPr>
        <p:txBody>
          <a:bodyPr wrap="square" rtlCol="0">
            <a:spAutoFit/>
          </a:bodyPr>
          <a:lstStyle/>
          <a:p>
            <a:r>
              <a:rPr lang="en-US" sz="3200" b="1" dirty="0">
                <a:solidFill>
                  <a:schemeClr val="accent2"/>
                </a:solidFill>
                <a:latin typeface="Times New Roman" panose="02020603050405020304" pitchFamily="18" charset="0"/>
                <a:cs typeface="Times New Roman" panose="02020603050405020304" pitchFamily="18" charset="0"/>
              </a:rPr>
              <a:t>Objectives covered:</a:t>
            </a:r>
            <a:endParaRPr lang="en-US" sz="2800" dirty="0">
              <a:solidFill>
                <a:schemeClr val="accent2"/>
              </a:solidFill>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AE62538-72D7-83A4-EB44-D9CF46DB75AF}"/>
              </a:ext>
            </a:extLst>
          </p:cNvPr>
          <p:cNvGraphicFramePr>
            <a:graphicFrameLocks noGrp="1"/>
          </p:cNvGraphicFramePr>
          <p:nvPr>
            <p:extLst>
              <p:ext uri="{D42A27DB-BD31-4B8C-83A1-F6EECF244321}">
                <p14:modId xmlns:p14="http://schemas.microsoft.com/office/powerpoint/2010/main" val="1171737975"/>
              </p:ext>
            </p:extLst>
          </p:nvPr>
        </p:nvGraphicFramePr>
        <p:xfrm>
          <a:off x="2366683" y="2263933"/>
          <a:ext cx="5800164" cy="2707824"/>
        </p:xfrm>
        <a:graphic>
          <a:graphicData uri="http://schemas.openxmlformats.org/drawingml/2006/table">
            <a:tbl>
              <a:tblPr/>
              <a:tblGrid>
                <a:gridCol w="3810151">
                  <a:extLst>
                    <a:ext uri="{9D8B030D-6E8A-4147-A177-3AD203B41FA5}">
                      <a16:colId xmlns:a16="http://schemas.microsoft.com/office/drawing/2014/main" val="2335410962"/>
                    </a:ext>
                  </a:extLst>
                </a:gridCol>
                <a:gridCol w="1990013">
                  <a:extLst>
                    <a:ext uri="{9D8B030D-6E8A-4147-A177-3AD203B41FA5}">
                      <a16:colId xmlns:a16="http://schemas.microsoft.com/office/drawing/2014/main" val="1743494202"/>
                    </a:ext>
                  </a:extLst>
                </a:gridCol>
              </a:tblGrid>
              <a:tr h="451304">
                <a:tc>
                  <a:txBody>
                    <a:bodyPr/>
                    <a:lstStyle/>
                    <a:p>
                      <a:pPr rtl="0" fontAlgn="b"/>
                      <a:r>
                        <a:rPr lang="en-IN">
                          <a:effectLst/>
                        </a:rPr>
                        <a:t>Objective</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a:effectLst/>
                        </a:rPr>
                        <a:t>Status</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36866024"/>
                  </a:ext>
                </a:extLst>
              </a:tr>
              <a:tr h="451304">
                <a:tc>
                  <a:txBody>
                    <a:bodyPr/>
                    <a:lstStyle/>
                    <a:p>
                      <a:pPr rtl="0" fontAlgn="b"/>
                      <a:r>
                        <a:rPr lang="en-IN">
                          <a:effectLst/>
                        </a:rPr>
                        <a:t>Data preprocessing</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a:effectLst/>
                        </a:rPr>
                        <a:t>completed</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47548427"/>
                  </a:ext>
                </a:extLst>
              </a:tr>
              <a:tr h="451304">
                <a:tc>
                  <a:txBody>
                    <a:bodyPr/>
                    <a:lstStyle/>
                    <a:p>
                      <a:pPr rtl="0" fontAlgn="b"/>
                      <a:r>
                        <a:rPr lang="en-IN">
                          <a:effectLst/>
                        </a:rPr>
                        <a:t>Model creation</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a:effectLst/>
                        </a:rPr>
                        <a:t>completed</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22397909"/>
                  </a:ext>
                </a:extLst>
              </a:tr>
              <a:tr h="451304">
                <a:tc>
                  <a:txBody>
                    <a:bodyPr/>
                    <a:lstStyle/>
                    <a:p>
                      <a:pPr rtl="0" fontAlgn="b"/>
                      <a:r>
                        <a:rPr lang="en-IN">
                          <a:effectLst/>
                        </a:rPr>
                        <a:t>comparing accuracies</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a:effectLst/>
                        </a:rPr>
                        <a:t>completed</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17050024"/>
                  </a:ext>
                </a:extLst>
              </a:tr>
              <a:tr h="451304">
                <a:tc>
                  <a:txBody>
                    <a:bodyPr/>
                    <a:lstStyle/>
                    <a:p>
                      <a:pPr rtl="0" fontAlgn="b"/>
                      <a:r>
                        <a:rPr lang="en-IN">
                          <a:effectLst/>
                        </a:rPr>
                        <a:t>real time data generation</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en-IN" dirty="0">
                          <a:effectLst/>
                        </a:rPr>
                        <a:t>completed</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44099499"/>
                  </a:ext>
                </a:extLst>
              </a:tr>
              <a:tr h="451304">
                <a:tc>
                  <a:txBody>
                    <a:bodyPr/>
                    <a:lstStyle/>
                    <a:p>
                      <a:pPr rtl="0" fontAlgn="b"/>
                      <a:endParaRPr lang="en-IN">
                        <a:effectLst/>
                      </a:endParaRP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en-IN" dirty="0">
                        <a:effectLst/>
                      </a:endParaRP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37862461"/>
                  </a:ext>
                </a:extLst>
              </a:tr>
            </a:tbl>
          </a:graphicData>
        </a:graphic>
      </p:graphicFrame>
      <p:sp>
        <p:nvSpPr>
          <p:cNvPr id="4" name="TextBox 3">
            <a:extLst>
              <a:ext uri="{FF2B5EF4-FFF2-40B4-BE49-F238E27FC236}">
                <a16:creationId xmlns:a16="http://schemas.microsoft.com/office/drawing/2014/main" id="{DACFAC00-A7E0-3206-7D72-6A8AA4637B1B}"/>
              </a:ext>
            </a:extLst>
          </p:cNvPr>
          <p:cNvSpPr txBox="1"/>
          <p:nvPr/>
        </p:nvSpPr>
        <p:spPr>
          <a:xfrm>
            <a:off x="1210235" y="1516912"/>
            <a:ext cx="6096000" cy="369332"/>
          </a:xfrm>
          <a:prstGeom prst="rect">
            <a:avLst/>
          </a:prstGeom>
          <a:noFill/>
        </p:spPr>
        <p:txBody>
          <a:bodyPr wrap="square">
            <a:spAutoFit/>
          </a:bodyPr>
          <a:lstStyle/>
          <a:p>
            <a:r>
              <a:rPr lang="en-US" sz="1800" dirty="0">
                <a:solidFill>
                  <a:srgbClr val="AE36FF"/>
                </a:solidFill>
                <a:latin typeface="Arial" panose="020B0604020202020204" pitchFamily="34" charset="0"/>
                <a:cs typeface="Arial" panose="020B0604020202020204" pitchFamily="34" charset="0"/>
              </a:rPr>
              <a:t>Justification of Objectives:</a:t>
            </a:r>
          </a:p>
        </p:txBody>
      </p:sp>
    </p:spTree>
    <p:extLst>
      <p:ext uri="{BB962C8B-B14F-4D97-AF65-F5344CB8AC3E}">
        <p14:creationId xmlns:p14="http://schemas.microsoft.com/office/powerpoint/2010/main" val="255109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22501"/>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Conclusion</a:t>
            </a:r>
          </a:p>
        </p:txBody>
      </p:sp>
      <p:sp>
        <p:nvSpPr>
          <p:cNvPr id="3" name="TextBox 2">
            <a:extLst>
              <a:ext uri="{FF2B5EF4-FFF2-40B4-BE49-F238E27FC236}">
                <a16:creationId xmlns:a16="http://schemas.microsoft.com/office/drawing/2014/main" id="{66168532-D141-4AB0-BD29-1663F2877B3E}"/>
              </a:ext>
            </a:extLst>
          </p:cNvPr>
          <p:cNvSpPr txBox="1"/>
          <p:nvPr/>
        </p:nvSpPr>
        <p:spPr>
          <a:xfrm>
            <a:off x="509194" y="586523"/>
            <a:ext cx="9901002" cy="1631216"/>
          </a:xfrm>
          <a:prstGeom prst="rect">
            <a:avLst/>
          </a:prstGeom>
          <a:noFill/>
        </p:spPr>
        <p:txBody>
          <a:bodyPr wrap="square" rtlCol="0">
            <a:spAutoFit/>
          </a:bodyPr>
          <a:lstStyle/>
          <a:p>
            <a:endParaRPr lang="en-US" sz="2000" dirty="0">
              <a:solidFill>
                <a:srgbClr val="AE36FF"/>
              </a:solidFill>
              <a:latin typeface="Arial" panose="020B0604020202020204" pitchFamily="34" charset="0"/>
              <a:cs typeface="Arial" panose="020B0604020202020204" pitchFamily="34" charset="0"/>
            </a:endParaRPr>
          </a:p>
          <a:p>
            <a:endParaRPr lang="en-US" sz="2000" dirty="0">
              <a:solidFill>
                <a:srgbClr val="AE36FF"/>
              </a:solidFill>
              <a:latin typeface="Arial" panose="020B0604020202020204" pitchFamily="34" charset="0"/>
              <a:cs typeface="Arial" panose="020B0604020202020204" pitchFamily="34" charset="0"/>
            </a:endParaRPr>
          </a:p>
          <a:p>
            <a:r>
              <a:rPr lang="en-US" sz="2000" dirty="0">
                <a:solidFill>
                  <a:srgbClr val="AE36FF"/>
                </a:solidFill>
                <a:latin typeface="Arial" panose="020B0604020202020204" pitchFamily="34" charset="0"/>
                <a:cs typeface="Arial" panose="020B0604020202020204" pitchFamily="34" charset="0"/>
              </a:rPr>
              <a:t>Future Scope:</a:t>
            </a:r>
          </a:p>
          <a:p>
            <a:endParaRPr lang="en-US" sz="2000" dirty="0">
              <a:solidFill>
                <a:srgbClr val="AE36FF"/>
              </a:solidFill>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2B4A65A-7BA7-B545-F653-6328FF3E2E04}"/>
              </a:ext>
            </a:extLst>
          </p:cNvPr>
          <p:cNvSpPr txBox="1"/>
          <p:nvPr/>
        </p:nvSpPr>
        <p:spPr>
          <a:xfrm>
            <a:off x="509194" y="1801802"/>
            <a:ext cx="10087088" cy="4226798"/>
          </a:xfrm>
          <a:prstGeom prst="rect">
            <a:avLst/>
          </a:prstGeom>
          <a:noFill/>
        </p:spPr>
        <p:txBody>
          <a:bodyPr wrap="square">
            <a:spAutoFit/>
          </a:bodyPr>
          <a:lstStyle/>
          <a:p>
            <a:pPr algn="just">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Sign languages are kinds of visual languages that employ movements of hands, body </a:t>
            </a:r>
            <a:r>
              <a:rPr lang="en-IN" dirty="0">
                <a:effectLst/>
                <a:latin typeface="Times New Roman" panose="02020603050405020304" pitchFamily="18" charset="0"/>
                <a:ea typeface="Calibri" panose="020F0502020204030204" pitchFamily="34" charset="0"/>
                <a:cs typeface="Times New Roman" panose="02020603050405020304" pitchFamily="18" charset="0"/>
              </a:rPr>
              <a:t>and facial expression as a means of communication. Sign languages are important for specially-abled people to have a means of communication. Through it, they can communicate and express and share their feelings with others. The drawback is that not everyone possesses the knowledge of sign languages which limits communication. This limitation can be overcome by the use of automated Sign Language Recognition systems which will be able to easily translate the sign language gestures into commonly spoken language. In this paper, it has been done by TensorFlow object detection API. The system has been trained on the American Sign Language alphabet dataset. The system detects sign language in real-time. For data acquisition, images have been captured by a webcam using Python and OpenCV which makes the cost cheaper. The developed system is showing an average confidence rate of 72.45%. Though the system has achieved a high average confidence rate, the dataset it has been trained on is small in size and limited. In the future, the dataset can be enlarged so that the system can recognize more gestures. The TensorFlow model that has been used can be interchanged with another model as well. The system can be implemented for different sign languages by changing the dataset.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1416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Reference</a:t>
            </a:r>
          </a:p>
        </p:txBody>
      </p:sp>
      <p:sp>
        <p:nvSpPr>
          <p:cNvPr id="3" name="TextBox 2">
            <a:extLst>
              <a:ext uri="{FF2B5EF4-FFF2-40B4-BE49-F238E27FC236}">
                <a16:creationId xmlns:a16="http://schemas.microsoft.com/office/drawing/2014/main" id="{66168532-D141-4AB0-BD29-1663F2877B3E}"/>
              </a:ext>
            </a:extLst>
          </p:cNvPr>
          <p:cNvSpPr txBox="1"/>
          <p:nvPr/>
        </p:nvSpPr>
        <p:spPr>
          <a:xfrm>
            <a:off x="1542049" y="985421"/>
            <a:ext cx="8960234" cy="5721053"/>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List of Cited Papers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lvl="0" indent="-342900">
              <a:lnSpc>
                <a:spcPct val="107000"/>
              </a:lnSpc>
              <a:buFont typeface="+mj-lt"/>
              <a:buAutoNum type="arabicPeriod"/>
            </a:pP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Konstantinidis, D., </a:t>
            </a: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Dimitropoulos</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 K., &amp; </a:t>
            </a: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Daras</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 P. (2018). SIGN LANGUAGE RECOGNITION BASED ON HAND AND BODY SKELETAL DATA. </a:t>
            </a:r>
            <a:r>
              <a:rPr lang="en-IN" sz="1800" i="1" dirty="0">
                <a:solidFill>
                  <a:srgbClr val="2E414F"/>
                </a:solidFill>
                <a:effectLst/>
                <a:latin typeface="Calibri" panose="020F0502020204030204" pitchFamily="34" charset="0"/>
                <a:ea typeface="Calibri" panose="020F0502020204030204" pitchFamily="34" charset="0"/>
                <a:cs typeface="Mangal" panose="02040503050203030202" pitchFamily="18" charset="0"/>
              </a:rPr>
              <a:t>2018 - 3DTV-Conference: The True Vision - Capture, Transmission and Display of 3D Video (3DTV-CON)</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 1-4.</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Danielle Bragg, Oscar Koller, Mary </a:t>
            </a:r>
            <a:r>
              <a:rPr lang="en-IN" sz="1800" dirty="0" err="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Bellard</a:t>
            </a:r>
            <a:r>
              <a:rPr lang="en-IN" sz="1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Larwan</a:t>
            </a:r>
            <a:r>
              <a:rPr lang="en-IN" sz="1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1800" dirty="0" err="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Berke</a:t>
            </a:r>
            <a:r>
              <a:rPr lang="en-IN" sz="1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Patrick Boudreault, et al.. Sign Language Recognition, Generation, and Translation: An Interdisciplinary Perspective. </a:t>
            </a:r>
            <a:r>
              <a:rPr lang="en-IN" sz="1800" i="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The 21st International ACM SIGACCESS Conference on Computers and Accessibility</a:t>
            </a:r>
            <a:r>
              <a:rPr lang="en-IN" sz="1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Oct 2019, Pittsburgh, United States. </a:t>
            </a:r>
            <a:r>
              <a:rPr lang="en-IN" sz="1800" u="sng" dirty="0">
                <a:solidFill>
                  <a:srgbClr val="0563C1"/>
                </a:solidFill>
                <a:effectLst/>
                <a:latin typeface="Cambria Math" panose="02040503050406030204" pitchFamily="18" charset="0"/>
                <a:ea typeface="Calibri" panose="020F0502020204030204" pitchFamily="34" charset="0"/>
                <a:cs typeface="Cambria Math" panose="02040503050406030204" pitchFamily="18" charset="0"/>
                <a:hlinkClick r:id="rId2"/>
              </a:rPr>
              <a:t>⟨</a:t>
            </a:r>
            <a:r>
              <a:rPr lang="en-IN" sz="18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2"/>
              </a:rPr>
              <a:t>hal-0239z4580</a:t>
            </a:r>
            <a:r>
              <a:rPr lang="en-IN" sz="1800" u="sng" dirty="0">
                <a:solidFill>
                  <a:srgbClr val="0563C1"/>
                </a:solidFill>
                <a:effectLst/>
                <a:latin typeface="Cambria Math" panose="02040503050406030204" pitchFamily="18" charset="0"/>
                <a:ea typeface="Calibri" panose="020F0502020204030204" pitchFamily="34" charset="0"/>
                <a:cs typeface="Cambria Math" panose="02040503050406030204" pitchFamily="18" charset="0"/>
                <a:hlinkClick r:id="rId2"/>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rabicPeriod"/>
            </a:pP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Rosero</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-Montalvo, P.D., Godoy-Trujillo, P.E., Flores-</a:t>
            </a: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Bosmediano</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 E., </a:t>
            </a: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Carrascal</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-García, J., Otero-Potosi, S., Benitez-Pereira, H., &amp; </a:t>
            </a: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Peluffo-Ordóñez</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 D.H. (2018). Sign Language Recognition Based on Intelligent Glove Using Machine Learning Techniques. </a:t>
            </a:r>
            <a:r>
              <a:rPr lang="en-IN" sz="1800" i="1" dirty="0">
                <a:solidFill>
                  <a:srgbClr val="2E414F"/>
                </a:solidFill>
                <a:effectLst/>
                <a:latin typeface="Calibri" panose="020F0502020204030204" pitchFamily="34" charset="0"/>
                <a:ea typeface="Calibri" panose="020F0502020204030204" pitchFamily="34" charset="0"/>
                <a:cs typeface="Mangal" panose="02040503050203030202" pitchFamily="18" charset="0"/>
              </a:rPr>
              <a:t>2018 IEEE Third Ecuador Technical Chapters Meeting (ETCM)</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 1-5.</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buFont typeface="+mj-lt"/>
              <a:buAutoNum type="arabicPeriod"/>
            </a:pPr>
            <a:r>
              <a:rPr lang="en-IN" sz="1800" dirty="0">
                <a:effectLst/>
                <a:latin typeface="Times New Roman" panose="02020603050405020304" pitchFamily="18" charset="0"/>
                <a:ea typeface="Times New Roman" panose="02020603050405020304" pitchFamily="18" charset="0"/>
              </a:rPr>
              <a:t>Huang, J., Zhou, W., Zhang, Q., Li, H., &amp; Li, W. (2018, January 30). Video-based Sign language recognition without temporal segmentation. arXiv.org. Retrieved October 15, 2022, from https://arxiv.org/abs/1801.10111 </a:t>
            </a:r>
          </a:p>
          <a:p>
            <a:endParaRPr lang="en-US" sz="16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81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357934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664143" y="271750"/>
            <a:ext cx="10203510" cy="769441"/>
          </a:xfrm>
          <a:prstGeom prst="rect">
            <a:avLst/>
          </a:prstGeom>
          <a:noFill/>
        </p:spPr>
        <p:txBody>
          <a:bodyPr wrap="square" rtlCol="0">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5147276D-E36B-6A9C-0D71-5307E3B19EFB}"/>
              </a:ext>
            </a:extLst>
          </p:cNvPr>
          <p:cNvSpPr txBox="1"/>
          <p:nvPr/>
        </p:nvSpPr>
        <p:spPr>
          <a:xfrm>
            <a:off x="875899" y="1809196"/>
            <a:ext cx="10789920" cy="3477875"/>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Sign Language is one of the most important form of communication for deaf and dum</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b people. It allows them to express themselves , ask for aid in times of need etc.</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But for normal people it is hard to communicate via the means of sign language as it is hard to learn and difficult to perform.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Most implementations for this task have used depth maps generated by depth camera and high resolution images.</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project proposes a sign language recognition system on American sign language using the deep learning technique Convolutional Neural Networks.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53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2AE11C-3879-9997-A193-F7BB08A2007E}"/>
              </a:ext>
            </a:extLst>
          </p:cNvPr>
          <p:cNvSpPr txBox="1"/>
          <p:nvPr/>
        </p:nvSpPr>
        <p:spPr>
          <a:xfrm>
            <a:off x="879844" y="1201503"/>
            <a:ext cx="10592686" cy="2893100"/>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Technical Concepts (Algorithms) used</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tabLst>
                <a:tab pos="292100" algn="l"/>
              </a:tabLst>
            </a:pPr>
            <a:r>
              <a:rPr lang="en-US" sz="2400" b="1" dirty="0">
                <a:latin typeface="Times New Roman" panose="02020603050405020304" pitchFamily="18" charset="0"/>
                <a:ea typeface="Times New Roman" panose="02020603050405020304" pitchFamily="18" charset="0"/>
              </a:rPr>
              <a:t>Convolutional Neural Networks: </a:t>
            </a:r>
            <a:r>
              <a:rPr lang="en-US" dirty="0">
                <a:latin typeface="Times New Roman" panose="02020603050405020304" pitchFamily="18" charset="0"/>
                <a:ea typeface="Times New Roman" panose="02020603050405020304" pitchFamily="18" charset="0"/>
              </a:rPr>
              <a:t>It</a:t>
            </a:r>
            <a:r>
              <a:rPr lang="en-US" b="1" dirty="0">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is </a:t>
            </a:r>
            <a:r>
              <a:rPr lang="en-US" spc="-5" dirty="0">
                <a:solidFill>
                  <a:srgbClr val="292929"/>
                </a:solidFill>
                <a:effectLst/>
                <a:latin typeface="Times New Roman" panose="02020603050405020304" pitchFamily="18" charset="0"/>
                <a:ea typeface="Times New Roman" panose="02020603050405020304" pitchFamily="18" charset="0"/>
              </a:rPr>
              <a:t>a Deep Learning algorithm which can take in an input image, assign importance (learnable weights and biases) to various aspects/objects in the image and be able to differentiate one from the other. The pre-processing required in a CNN is much lower as compared to other classification algorithms. Initially we plan to create a simple neural network with one convolution layer then moving forward we will apply parameter tuning on the model using multiple layers, Batch Normalization, and Dropout layer.</a:t>
            </a:r>
            <a:endParaRPr lang="en-IN" dirty="0">
              <a:effectLst/>
              <a:latin typeface="Times New Roman" panose="02020603050405020304" pitchFamily="18" charset="0"/>
              <a:ea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185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0AFF90-22F5-D57E-D59E-862409C76AE3}"/>
              </a:ext>
            </a:extLst>
          </p:cNvPr>
          <p:cNvSpPr txBox="1"/>
          <p:nvPr/>
        </p:nvSpPr>
        <p:spPr>
          <a:xfrm>
            <a:off x="664629" y="475129"/>
            <a:ext cx="11294290" cy="6217087"/>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Motivation </a:t>
            </a:r>
          </a:p>
          <a:p>
            <a:endParaRPr lang="en-US" b="1"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According to a few reports, around 75 million people in the world are deaf or mute and they have trouble communicating with people without such problem. Hand sign are the primary way for them to communicate. Hand signs are tough to be understood by people without such issues and hence an easier way to establish communication between them is required.</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goal is further motivated by the isolation that is felt within the deaf community. Loneliness and depression exists in higher rates among the deaf population, especially when they are immersed in a hearing world [1]. Large barriers that profoundly affect life quality stem from the communication disconnect between the deaf and the hearing. Some examples are information deprivation, limitation of social connections, and difficulty integrating in society [2]. </a:t>
            </a:r>
          </a:p>
          <a:p>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English one of the most widely used languages not only in India but also all across the world , this project will serve to be highly beneficial for differently abled all across the world.</a:t>
            </a:r>
          </a:p>
          <a:p>
            <a:endParaRPr lang="en-US" dirty="0">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Problem Statement</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Sign Language recognition system using CNN on American Sign Language Dataset </a:t>
            </a:r>
          </a:p>
          <a:p>
            <a:endParaRPr lang="en-US" dirty="0">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Area of Application</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Life style and Healthcare of differently abled.</a:t>
            </a: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126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861FF5-B192-B472-F5D9-40100F06AC15}"/>
              </a:ext>
            </a:extLst>
          </p:cNvPr>
          <p:cNvSpPr txBox="1"/>
          <p:nvPr/>
        </p:nvSpPr>
        <p:spPr>
          <a:xfrm>
            <a:off x="700334" y="422152"/>
            <a:ext cx="10031834" cy="2739211"/>
          </a:xfrm>
          <a:prstGeom prst="rect">
            <a:avLst/>
          </a:prstGeom>
          <a:noFill/>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Dataset and Input Format</a:t>
            </a:r>
          </a:p>
          <a:p>
            <a:pPr marL="342900" indent="-34290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This project works upon American Sign Language MNIST dataset which is publicly available on the Kaggle platform.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https://www.kaggle.com/datasets/datamunge/sign-language-mnist</a:t>
            </a:r>
            <a:r>
              <a:rPr lang="en-US" sz="1800" dirty="0">
                <a:effectLst/>
                <a:latin typeface="Times New Roman" panose="02020603050405020304" pitchFamily="18" charset="0"/>
                <a:ea typeface="Times New Roman" panose="02020603050405020304" pitchFamily="18" charset="0"/>
              </a:rPr>
              <a:t>.</a:t>
            </a:r>
          </a:p>
          <a:p>
            <a:pPr marL="342900" indent="-342900">
              <a:buFont typeface="Arial" panose="020B0604020202020204" pitchFamily="34" charset="0"/>
              <a:buChar char="•"/>
            </a:pPr>
            <a:r>
              <a:rPr lang="en-US" sz="1800" dirty="0">
                <a:effectLst/>
                <a:latin typeface="Times New Roman" panose="02020603050405020304" pitchFamily="18" charset="0"/>
                <a:ea typeface="Wingdings" panose="05000000000000000000" pitchFamily="2" charset="2"/>
                <a:cs typeface="Wingdings" panose="05000000000000000000" pitchFamily="2" charset="2"/>
              </a:rPr>
              <a:t>The dataset consists of hand sign images in pixel values of various alphabets of the English Language.</a:t>
            </a:r>
          </a:p>
          <a:p>
            <a:pPr marL="342900" indent="-34290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dataset format is patterned to match closely with the classic MNIST. Each training and test case represents a label (0-25) as a one-to-one map for each alphabetic letter A-Z (and no cases for 9=J or 25=Z because of gesture motions). The training data (27,455 cases) and test data (7172 cases) </a:t>
            </a:r>
            <a:endParaRPr lang="en-IN" sz="1800" dirty="0">
              <a:effectLst/>
              <a:latin typeface="Times New Roman" panose="02020603050405020304" pitchFamily="18" charset="0"/>
              <a:ea typeface="Wingdings" panose="05000000000000000000" pitchFamily="2" charset="2"/>
              <a:cs typeface="Wingdings" panose="05000000000000000000" pitchFamily="2" charset="2"/>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DD3B9C3-EB40-8B80-6F9D-9F1E98482733}"/>
              </a:ext>
            </a:extLst>
          </p:cNvPr>
          <p:cNvSpPr txBox="1"/>
          <p:nvPr/>
        </p:nvSpPr>
        <p:spPr>
          <a:xfrm>
            <a:off x="4785471" y="6297348"/>
            <a:ext cx="3473044" cy="276999"/>
          </a:xfrm>
          <a:prstGeom prst="rect">
            <a:avLst/>
          </a:prstGeom>
          <a:noFill/>
        </p:spPr>
        <p:txBody>
          <a:bodyPr wrap="square" rtlCol="0">
            <a:spAutoFit/>
          </a:bodyPr>
          <a:lstStyle/>
          <a:p>
            <a:r>
              <a:rPr lang="en-IN" sz="1200" dirty="0">
                <a:solidFill>
                  <a:schemeClr val="tx1">
                    <a:lumMod val="75000"/>
                    <a:lumOff val="25000"/>
                  </a:schemeClr>
                </a:solidFill>
                <a:latin typeface="Times New Roman" panose="02020603050405020304" pitchFamily="18" charset="0"/>
                <a:cs typeface="Times New Roman" panose="02020603050405020304" pitchFamily="18" charset="0"/>
              </a:rPr>
              <a:t>c) Sample Data Image</a:t>
            </a:r>
          </a:p>
        </p:txBody>
      </p:sp>
      <p:pic>
        <p:nvPicPr>
          <p:cNvPr id="2" name="Picture 1">
            <a:extLst>
              <a:ext uri="{FF2B5EF4-FFF2-40B4-BE49-F238E27FC236}">
                <a16:creationId xmlns:a16="http://schemas.microsoft.com/office/drawing/2014/main" id="{109A4ECC-5252-D8E3-4C23-7A4B275A68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348" y="3864876"/>
            <a:ext cx="7824394" cy="1289829"/>
          </a:xfrm>
          <a:prstGeom prst="rect">
            <a:avLst/>
          </a:prstGeom>
          <a:noFill/>
          <a:ln>
            <a:noFill/>
          </a:ln>
        </p:spPr>
      </p:pic>
    </p:spTree>
    <p:extLst>
      <p:ext uri="{BB962C8B-B14F-4D97-AF65-F5344CB8AC3E}">
        <p14:creationId xmlns:p14="http://schemas.microsoft.com/office/powerpoint/2010/main" val="1575979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10565058" cy="769441"/>
          </a:xfrm>
          <a:prstGeom prst="rect">
            <a:avLst/>
          </a:prstGeom>
          <a:noFill/>
        </p:spPr>
        <p:txBody>
          <a:bodyPr wrap="square" rtlCol="0">
            <a:spAutoFit/>
          </a:bodyPr>
          <a:lstStyle/>
          <a:p>
            <a:pPr algn="ctr"/>
            <a:r>
              <a:rPr lang="en-US" sz="4400" b="1" dirty="0">
                <a:solidFill>
                  <a:srgbClr val="00B0F0"/>
                </a:solidFill>
                <a:latin typeface="Times New Roman" panose="02020603050405020304" pitchFamily="18" charset="0"/>
                <a:cs typeface="Times New Roman" panose="02020603050405020304" pitchFamily="18"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494950" y="1018067"/>
            <a:ext cx="1098957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Cite Related work &amp; </a:t>
            </a:r>
            <a:r>
              <a:rPr kumimoji="0" lang="en-US" sz="2000" b="1" i="0" u="none" strike="noStrike" kern="120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Inference from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4A502E2-0AD9-810C-BF09-B23085B20AF1}"/>
              </a:ext>
            </a:extLst>
          </p:cNvPr>
          <p:cNvSpPr txBox="1"/>
          <p:nvPr/>
        </p:nvSpPr>
        <p:spPr>
          <a:xfrm>
            <a:off x="494950" y="1511166"/>
            <a:ext cx="11392250" cy="5170646"/>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year 2018, </a:t>
            </a:r>
            <a:r>
              <a:rPr lang="en-IN" sz="1800" dirty="0">
                <a:solidFill>
                  <a:srgbClr val="2E414F"/>
                </a:solidFill>
                <a:effectLst/>
                <a:latin typeface="Times New Roman" panose="02020603050405020304" pitchFamily="18" charset="0"/>
                <a:ea typeface="Calibri" panose="020F0502020204030204" pitchFamily="34" charset="0"/>
              </a:rPr>
              <a:t>Konstantinidis, D., </a:t>
            </a:r>
            <a:r>
              <a:rPr lang="en-IN" sz="1800" dirty="0" err="1">
                <a:solidFill>
                  <a:srgbClr val="2E414F"/>
                </a:solidFill>
                <a:effectLst/>
                <a:latin typeface="Times New Roman" panose="02020603050405020304" pitchFamily="18" charset="0"/>
                <a:ea typeface="Calibri" panose="020F0502020204030204" pitchFamily="34" charset="0"/>
              </a:rPr>
              <a:t>Dimitropoulos</a:t>
            </a:r>
            <a:r>
              <a:rPr lang="en-IN" sz="1800" dirty="0">
                <a:solidFill>
                  <a:srgbClr val="2E414F"/>
                </a:solidFill>
                <a:effectLst/>
                <a:latin typeface="Times New Roman" panose="02020603050405020304" pitchFamily="18" charset="0"/>
                <a:ea typeface="Calibri" panose="020F0502020204030204" pitchFamily="34" charset="0"/>
              </a:rPr>
              <a:t>, K., &amp; </a:t>
            </a:r>
            <a:r>
              <a:rPr lang="en-IN" sz="1800" dirty="0" err="1">
                <a:solidFill>
                  <a:srgbClr val="2E414F"/>
                </a:solidFill>
                <a:effectLst/>
                <a:latin typeface="Times New Roman" panose="02020603050405020304" pitchFamily="18" charset="0"/>
                <a:ea typeface="Calibri" panose="020F0502020204030204" pitchFamily="34" charset="0"/>
              </a:rPr>
              <a:t>Daras</a:t>
            </a:r>
            <a:r>
              <a:rPr lang="en-IN" sz="1800" dirty="0">
                <a:solidFill>
                  <a:srgbClr val="2E414F"/>
                </a:solidFill>
                <a:effectLst/>
                <a:latin typeface="Times New Roman" panose="02020603050405020304" pitchFamily="18" charset="0"/>
                <a:ea typeface="Calibri" panose="020F0502020204030204" pitchFamily="34" charset="0"/>
              </a:rPr>
              <a:t>, P. published a paper SIGN LANGUAGE RECOGNITION BASED ON HAND AND BODY SKELETAL DATA</a:t>
            </a:r>
            <a:r>
              <a:rPr lang="en-IN" dirty="0">
                <a:solidFill>
                  <a:srgbClr val="2E414F"/>
                </a:solidFill>
                <a:latin typeface="Times New Roman" panose="02020603050405020304" pitchFamily="18" charset="0"/>
                <a:ea typeface="Calibri" panose="020F0502020204030204" pitchFamily="34" charset="0"/>
              </a:rPr>
              <a:t> [3]where they found that a </a:t>
            </a:r>
            <a:r>
              <a:rPr lang="en-IN" sz="1800" dirty="0">
                <a:effectLst/>
                <a:latin typeface="Times New Roman" panose="02020603050405020304" pitchFamily="18" charset="0"/>
                <a:ea typeface="Times New Roman" panose="02020603050405020304" pitchFamily="18" charset="0"/>
              </a:rPr>
              <a:t> structured system of hand gestures with clear meanings used by hearing-impaired people to communicate in daily life is known as a sign language </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September, 2019  </a:t>
            </a:r>
            <a:r>
              <a:rPr lang="en-IN" sz="1800" dirty="0">
                <a:solidFill>
                  <a:srgbClr val="000000"/>
                </a:solidFill>
                <a:effectLst/>
                <a:latin typeface="Times New Roman" panose="02020603050405020304" pitchFamily="18" charset="0"/>
                <a:ea typeface="Calibri" panose="020F0502020204030204" pitchFamily="34" charset="0"/>
              </a:rPr>
              <a:t>Danielle Bragg, Oscar Koller, Mary </a:t>
            </a:r>
            <a:r>
              <a:rPr lang="en-IN" sz="1800" dirty="0" err="1">
                <a:solidFill>
                  <a:srgbClr val="000000"/>
                </a:solidFill>
                <a:effectLst/>
                <a:latin typeface="Times New Roman" panose="02020603050405020304" pitchFamily="18" charset="0"/>
                <a:ea typeface="Calibri" panose="020F0502020204030204" pitchFamily="34" charset="0"/>
              </a:rPr>
              <a:t>Bellard</a:t>
            </a:r>
            <a:r>
              <a:rPr lang="en-IN" sz="1800" dirty="0">
                <a:solidFill>
                  <a:srgbClr val="000000"/>
                </a:solidFill>
                <a:effectLst/>
                <a:latin typeface="Times New Roman" panose="02020603050405020304" pitchFamily="18" charset="0"/>
                <a:ea typeface="Calibri" panose="020F0502020204030204" pitchFamily="34" charset="0"/>
              </a:rPr>
              <a:t>, </a:t>
            </a:r>
            <a:r>
              <a:rPr lang="en-IN" sz="1800" dirty="0" err="1">
                <a:solidFill>
                  <a:srgbClr val="000000"/>
                </a:solidFill>
                <a:effectLst/>
                <a:latin typeface="Times New Roman" panose="02020603050405020304" pitchFamily="18" charset="0"/>
                <a:ea typeface="Calibri" panose="020F0502020204030204" pitchFamily="34" charset="0"/>
              </a:rPr>
              <a:t>Larwan</a:t>
            </a:r>
            <a:r>
              <a:rPr lang="en-IN" sz="1800" dirty="0">
                <a:solidFill>
                  <a:srgbClr val="000000"/>
                </a:solidFill>
                <a:effectLst/>
                <a:latin typeface="Times New Roman" panose="02020603050405020304" pitchFamily="18" charset="0"/>
                <a:ea typeface="Calibri" panose="020F0502020204030204" pitchFamily="34" charset="0"/>
              </a:rPr>
              <a:t> </a:t>
            </a:r>
            <a:r>
              <a:rPr lang="en-IN" sz="1800" dirty="0" err="1">
                <a:solidFill>
                  <a:srgbClr val="000000"/>
                </a:solidFill>
                <a:effectLst/>
                <a:latin typeface="Times New Roman" panose="02020603050405020304" pitchFamily="18" charset="0"/>
                <a:ea typeface="Calibri" panose="020F0502020204030204" pitchFamily="34" charset="0"/>
              </a:rPr>
              <a:t>Berke</a:t>
            </a:r>
            <a:r>
              <a:rPr lang="en-IN" sz="1800" dirty="0">
                <a:solidFill>
                  <a:srgbClr val="000000"/>
                </a:solidFill>
                <a:effectLst/>
                <a:latin typeface="Times New Roman" panose="02020603050405020304" pitchFamily="18" charset="0"/>
                <a:ea typeface="Calibri" panose="020F0502020204030204" pitchFamily="34" charset="0"/>
              </a:rPr>
              <a:t>, Patrick Boudreault, et al.. Sign Language Recognition, Generation, and Translation: An Interdisciplinary Perspective.</a:t>
            </a:r>
            <a:r>
              <a:rPr lang="en-US" sz="2000" dirty="0">
                <a:latin typeface="Times New Roman" panose="02020603050405020304" pitchFamily="18" charset="0"/>
                <a:cs typeface="Times New Roman" panose="02020603050405020304" pitchFamily="18" charset="0"/>
              </a:rPr>
              <a:t>paper,[4]  In that paper, </a:t>
            </a:r>
            <a:r>
              <a:rPr lang="en-IN" sz="1800" dirty="0">
                <a:effectLst/>
                <a:latin typeface="Times New Roman" panose="02020603050405020304" pitchFamily="18" charset="0"/>
                <a:ea typeface="Times New Roman" panose="02020603050405020304" pitchFamily="18" charset="0"/>
              </a:rPr>
              <a:t>Around the world, there are more than 300 different sign languages. Even though there are numerous distinct sign languages, only a small portion of the community is conversant in any of them, making it challenging for people with special needs to freely interact with the general public. SLR gives people a way to communicate in sign language even if they don't know it. It interprets a gesture into a language that is widely used, like English. </a:t>
            </a:r>
          </a:p>
          <a:p>
            <a:pPr marL="342900" indent="-3429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In the year 2018 </a:t>
            </a: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Rosero</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-Montalvo, P.D., Godoy-Trujillo, P.E., Flores-</a:t>
            </a: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Bosmediano</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 E., </a:t>
            </a: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Carrascal</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-García, J., Otero-Potosi, S., Benitez-Pereira, H., &amp; </a:t>
            </a:r>
            <a:r>
              <a:rPr lang="en-IN" sz="1800" dirty="0" err="1">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Peluffo-Ordóñez</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 D.H. (2018). Sign Language Recognition Based on Intelligent Glove Using Machine Learning Techniques. </a:t>
            </a:r>
            <a:r>
              <a:rPr lang="en-IN" sz="1800" i="1" dirty="0">
                <a:solidFill>
                  <a:srgbClr val="2E414F"/>
                </a:solidFill>
                <a:effectLst/>
                <a:latin typeface="Calibri" panose="020F0502020204030204" pitchFamily="34" charset="0"/>
                <a:ea typeface="Calibri" panose="020F0502020204030204" pitchFamily="34" charset="0"/>
                <a:cs typeface="Mangal" panose="02040503050203030202" pitchFamily="18" charset="0"/>
              </a:rPr>
              <a:t>2018 IEEE Third Ecuador Technical Chapters Meeting (ETCM)</a:t>
            </a:r>
            <a:r>
              <a:rPr lang="en-IN" sz="1800" dirty="0">
                <a:solidFill>
                  <a:srgbClr val="2E414F"/>
                </a:solidFill>
                <a:effectLst/>
                <a:latin typeface="Times New Roman" panose="02020603050405020304" pitchFamily="18" charset="0"/>
                <a:ea typeface="Calibri" panose="020F0502020204030204" pitchFamily="34" charset="0"/>
                <a:cs typeface="Mangal" panose="02040503050203030202" pitchFamily="18" charset="0"/>
              </a:rPr>
              <a:t>, 1-5. and they found that </a:t>
            </a:r>
            <a:r>
              <a:rPr lang="en-IN" sz="1800" dirty="0">
                <a:effectLst/>
                <a:latin typeface="Times New Roman" panose="02020603050405020304" pitchFamily="18" charset="0"/>
                <a:ea typeface="Times New Roman" panose="02020603050405020304" pitchFamily="18" charset="0"/>
              </a:rPr>
              <a:t>Sign Language Recognition is a fairly broad area of study, and while much work has been done in this area, there are still many issues that need to be resolved. The use of machine learning techniques enables computerised systems to make decisions based on data and experience. Two datasets are required for the classification algorithms: a training dataset and a testing dataset.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r>
              <a:rPr lang="en-IN" sz="1800" dirty="0">
                <a:effectLst/>
                <a:latin typeface="Times New Roman" panose="02020603050405020304" pitchFamily="18" charset="0"/>
                <a:ea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963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F2D560-81AC-90F8-EAE5-7DFB2DCE2CB2}"/>
              </a:ext>
            </a:extLst>
          </p:cNvPr>
          <p:cNvSpPr txBox="1"/>
          <p:nvPr/>
        </p:nvSpPr>
        <p:spPr>
          <a:xfrm>
            <a:off x="520997" y="1859339"/>
            <a:ext cx="10759736" cy="646331"/>
          </a:xfrm>
          <a:prstGeom prst="rect">
            <a:avLst/>
          </a:prstGeom>
          <a:noFill/>
        </p:spPr>
        <p:txBody>
          <a:bodyPr wrap="square">
            <a:spAutoFit/>
          </a:bodyPr>
          <a:lstStyle/>
          <a:p>
            <a:pPr marL="342900" indent="-34290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The classifier learns from the training set's experiences, and the model is evaluated using the testing set [5]. Numerous authors have created effective strategies for data collection and classification </a:t>
            </a:r>
          </a:p>
        </p:txBody>
      </p:sp>
    </p:spTree>
    <p:extLst>
      <p:ext uri="{BB962C8B-B14F-4D97-AF65-F5344CB8AC3E}">
        <p14:creationId xmlns:p14="http://schemas.microsoft.com/office/powerpoint/2010/main" val="124832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68450B-667A-24FD-9F38-DEDEABB079AE}"/>
              </a:ext>
            </a:extLst>
          </p:cNvPr>
          <p:cNvSpPr txBox="1"/>
          <p:nvPr/>
        </p:nvSpPr>
        <p:spPr>
          <a:xfrm>
            <a:off x="2934399" y="771679"/>
            <a:ext cx="6323202" cy="769441"/>
          </a:xfrm>
          <a:prstGeom prst="rect">
            <a:avLst/>
          </a:prstGeom>
          <a:noFill/>
        </p:spPr>
        <p:txBody>
          <a:bodyPr wrap="square">
            <a:spAutoFit/>
          </a:bodyPr>
          <a:lstStyle/>
          <a:p>
            <a:pPr algn="ctr"/>
            <a:r>
              <a:rPr kumimoji="0" lang="en-US" sz="4400" b="0" i="0" u="sng"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SWOT Analysis</a:t>
            </a:r>
          </a:p>
        </p:txBody>
      </p:sp>
      <p:pic>
        <p:nvPicPr>
          <p:cNvPr id="5" name="Picture 4">
            <a:extLst>
              <a:ext uri="{FF2B5EF4-FFF2-40B4-BE49-F238E27FC236}">
                <a16:creationId xmlns:a16="http://schemas.microsoft.com/office/drawing/2014/main" id="{4D68C1FF-BB5D-F530-5908-CF4B19479A06}"/>
              </a:ext>
            </a:extLst>
          </p:cNvPr>
          <p:cNvPicPr>
            <a:picLocks noChangeAspect="1"/>
          </p:cNvPicPr>
          <p:nvPr/>
        </p:nvPicPr>
        <p:blipFill>
          <a:blip r:embed="rId2"/>
          <a:stretch>
            <a:fillRect/>
          </a:stretch>
        </p:blipFill>
        <p:spPr>
          <a:xfrm>
            <a:off x="2805952" y="1657661"/>
            <a:ext cx="6323202" cy="4742402"/>
          </a:xfrm>
          <a:prstGeom prst="rect">
            <a:avLst/>
          </a:prstGeom>
        </p:spPr>
      </p:pic>
    </p:spTree>
    <p:extLst>
      <p:ext uri="{BB962C8B-B14F-4D97-AF65-F5344CB8AC3E}">
        <p14:creationId xmlns:p14="http://schemas.microsoft.com/office/powerpoint/2010/main" val="304682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14003</TotalTime>
  <Words>2023</Words>
  <Application>Microsoft Office PowerPoint</Application>
  <PresentationFormat>Widescreen</PresentationFormat>
  <Paragraphs>277</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-apple-system</vt:lpstr>
      <vt:lpstr>Arial</vt:lpstr>
      <vt:lpstr>Calibri</vt:lpstr>
      <vt:lpstr>Calibri Light</vt:lpstr>
      <vt:lpstr>Cambria Math</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Model </vt:lpstr>
      <vt:lpstr>PowerPoint Presentation</vt:lpstr>
      <vt:lpstr>Working Model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Raghav Akshat</cp:lastModifiedBy>
  <cp:revision>624</cp:revision>
  <dcterms:created xsi:type="dcterms:W3CDTF">2021-05-06T09:42:21Z</dcterms:created>
  <dcterms:modified xsi:type="dcterms:W3CDTF">2022-12-08T11:52:09Z</dcterms:modified>
</cp:coreProperties>
</file>